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487" r:id="rId5"/>
    <p:sldId id="488" r:id="rId6"/>
    <p:sldId id="490" r:id="rId7"/>
    <p:sldId id="491" r:id="rId8"/>
    <p:sldId id="538" r:id="rId9"/>
    <p:sldId id="547" r:id="rId10"/>
    <p:sldId id="494" r:id="rId11"/>
    <p:sldId id="549" r:id="rId12"/>
    <p:sldId id="550" r:id="rId13"/>
    <p:sldId id="551" r:id="rId14"/>
    <p:sldId id="552" r:id="rId15"/>
    <p:sldId id="554" r:id="rId16"/>
    <p:sldId id="553" r:id="rId17"/>
    <p:sldId id="555" r:id="rId18"/>
    <p:sldId id="556" r:id="rId19"/>
    <p:sldId id="500" r:id="rId20"/>
    <p:sldId id="557" r:id="rId21"/>
    <p:sldId id="501" r:id="rId22"/>
    <p:sldId id="502" r:id="rId23"/>
    <p:sldId id="558" r:id="rId24"/>
    <p:sldId id="504" r:id="rId25"/>
    <p:sldId id="559" r:id="rId26"/>
    <p:sldId id="505" r:id="rId27"/>
    <p:sldId id="506" r:id="rId28"/>
    <p:sldId id="546" r:id="rId29"/>
    <p:sldId id="510" r:id="rId30"/>
    <p:sldId id="511" r:id="rId31"/>
    <p:sldId id="512" r:id="rId32"/>
    <p:sldId id="514" r:id="rId33"/>
    <p:sldId id="515" r:id="rId34"/>
    <p:sldId id="516" r:id="rId35"/>
    <p:sldId id="498" r:id="rId36"/>
    <p:sldId id="288" r:id="rId37"/>
    <p:sldId id="536" r:id="rId38"/>
    <p:sldId id="495" r:id="rId39"/>
    <p:sldId id="497" r:id="rId40"/>
    <p:sldId id="562" r:id="rId41"/>
    <p:sldId id="563" r:id="rId42"/>
    <p:sldId id="517" r:id="rId43"/>
    <p:sldId id="513" r:id="rId44"/>
    <p:sldId id="529" r:id="rId45"/>
    <p:sldId id="530" r:id="rId46"/>
    <p:sldId id="531" r:id="rId47"/>
    <p:sldId id="520" r:id="rId48"/>
    <p:sldId id="522" r:id="rId49"/>
    <p:sldId id="560" r:id="rId50"/>
    <p:sldId id="561" r:id="rId51"/>
    <p:sldId id="525" r:id="rId52"/>
    <p:sldId id="527" r:id="rId53"/>
    <p:sldId id="528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#ONG ZHI LIN CHARLENE#" initials="#ZLC" lastIdx="3" clrIdx="0">
    <p:extLst>
      <p:ext uri="{19B8F6BF-5375-455C-9EA6-DF929625EA0E}">
        <p15:presenceInfo xmlns:p15="http://schemas.microsoft.com/office/powerpoint/2012/main" userId="S::ongz0070@e.ntu.edu.sg::148ef898-b881-4a88-a25b-1c5e048bdd8c" providerId="AD"/>
      </p:ext>
    </p:extLst>
  </p:cmAuthor>
  <p:cmAuthor id="2" name="#MALIK MOHAMMAD OMAR ABDULLAH#" initials="#MOA" lastIdx="2" clrIdx="1">
    <p:extLst>
      <p:ext uri="{19B8F6BF-5375-455C-9EA6-DF929625EA0E}">
        <p15:presenceInfo xmlns:p15="http://schemas.microsoft.com/office/powerpoint/2012/main" userId="#MALIK MOHAMMAD OMAR ABDULLAH#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D684"/>
    <a:srgbClr val="0B3D89"/>
    <a:srgbClr val="253F61"/>
    <a:srgbClr val="FFFFFF"/>
    <a:srgbClr val="F8CBAD"/>
    <a:srgbClr val="0150A1"/>
    <a:srgbClr val="171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2B59E-F9ED-4FAE-AC1D-6ECC76C7D6E3}" v="6" dt="2021-11-12T12:49:12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 autoAdjust="0"/>
    <p:restoredTop sz="93089" autoAdjust="0"/>
  </p:normalViewPr>
  <p:slideViewPr>
    <p:cSldViewPr snapToGrid="0">
      <p:cViewPr varScale="1">
        <p:scale>
          <a:sx n="156" d="100"/>
          <a:sy n="156" d="100"/>
        </p:scale>
        <p:origin x="734" y="91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4022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XU HUATAO#" userId="dcedb88f-b779-44fb-a0fb-9df72b185910" providerId="ADAL" clId="{9F2A6FFD-8060-4FC9-97C8-D510DECDCE42}"/>
    <pc:docChg chg="delSld modSld">
      <pc:chgData name="#XU HUATAO#" userId="dcedb88f-b779-44fb-a0fb-9df72b185910" providerId="ADAL" clId="{9F2A6FFD-8060-4FC9-97C8-D510DECDCE42}" dt="2021-11-01T12:23:31.416" v="100" actId="20577"/>
      <pc:docMkLst>
        <pc:docMk/>
      </pc:docMkLst>
      <pc:sldChg chg="del">
        <pc:chgData name="#XU HUATAO#" userId="dcedb88f-b779-44fb-a0fb-9df72b185910" providerId="ADAL" clId="{9F2A6FFD-8060-4FC9-97C8-D510DECDCE42}" dt="2021-11-01T11:14:01.648" v="20" actId="47"/>
        <pc:sldMkLst>
          <pc:docMk/>
          <pc:sldMk cId="3060931780" sldId="459"/>
        </pc:sldMkLst>
      </pc:sldChg>
      <pc:sldChg chg="modSp mod">
        <pc:chgData name="#XU HUATAO#" userId="dcedb88f-b779-44fb-a0fb-9df72b185910" providerId="ADAL" clId="{9F2A6FFD-8060-4FC9-97C8-D510DECDCE42}" dt="2021-11-01T12:01:18.545" v="86" actId="1036"/>
        <pc:sldMkLst>
          <pc:docMk/>
          <pc:sldMk cId="3881587954" sldId="487"/>
        </pc:sldMkLst>
        <pc:spChg chg="mod">
          <ac:chgData name="#XU HUATAO#" userId="dcedb88f-b779-44fb-a0fb-9df72b185910" providerId="ADAL" clId="{9F2A6FFD-8060-4FC9-97C8-D510DECDCE42}" dt="2021-11-01T12:01:18.545" v="86" actId="1036"/>
          <ac:spMkLst>
            <pc:docMk/>
            <pc:sldMk cId="3881587954" sldId="487"/>
            <ac:spMk id="2" creationId="{00000000-0000-0000-0000-000000000000}"/>
          </ac:spMkLst>
        </pc:spChg>
        <pc:spChg chg="mod">
          <ac:chgData name="#XU HUATAO#" userId="dcedb88f-b779-44fb-a0fb-9df72b185910" providerId="ADAL" clId="{9F2A6FFD-8060-4FC9-97C8-D510DECDCE42}" dt="2021-11-01T12:01:16.551" v="76" actId="1036"/>
          <ac:spMkLst>
            <pc:docMk/>
            <pc:sldMk cId="3881587954" sldId="487"/>
            <ac:spMk id="6" creationId="{00000000-0000-0000-0000-000000000000}"/>
          </ac:spMkLst>
        </pc:spChg>
        <pc:picChg chg="mod">
          <ac:chgData name="#XU HUATAO#" userId="dcedb88f-b779-44fb-a0fb-9df72b185910" providerId="ADAL" clId="{9F2A6FFD-8060-4FC9-97C8-D510DECDCE42}" dt="2021-11-01T11:59:22.883" v="27" actId="1076"/>
          <ac:picMkLst>
            <pc:docMk/>
            <pc:sldMk cId="3881587954" sldId="487"/>
            <ac:picMk id="7" creationId="{00000000-0000-0000-0000-000000000000}"/>
          </ac:picMkLst>
        </pc:picChg>
        <pc:picChg chg="mod">
          <ac:chgData name="#XU HUATAO#" userId="dcedb88f-b779-44fb-a0fb-9df72b185910" providerId="ADAL" clId="{9F2A6FFD-8060-4FC9-97C8-D510DECDCE42}" dt="2021-11-01T11:59:22.883" v="27" actId="1076"/>
          <ac:picMkLst>
            <pc:docMk/>
            <pc:sldMk cId="3881587954" sldId="487"/>
            <ac:picMk id="8" creationId="{00000000-0000-0000-0000-000000000000}"/>
          </ac:picMkLst>
        </pc:picChg>
      </pc:sldChg>
      <pc:sldChg chg="modSp mod">
        <pc:chgData name="#XU HUATAO#" userId="dcedb88f-b779-44fb-a0fb-9df72b185910" providerId="ADAL" clId="{9F2A6FFD-8060-4FC9-97C8-D510DECDCE42}" dt="2021-11-01T11:43:23.111" v="26" actId="1036"/>
        <pc:sldMkLst>
          <pc:docMk/>
          <pc:sldMk cId="3690758093" sldId="491"/>
        </pc:sldMkLst>
        <pc:spChg chg="mod">
          <ac:chgData name="#XU HUATAO#" userId="dcedb88f-b779-44fb-a0fb-9df72b185910" providerId="ADAL" clId="{9F2A6FFD-8060-4FC9-97C8-D510DECDCE42}" dt="2021-11-01T11:37:36.583" v="21" actId="1076"/>
          <ac:spMkLst>
            <pc:docMk/>
            <pc:sldMk cId="3690758093" sldId="491"/>
            <ac:spMk id="12" creationId="{3320DAF7-11D1-4394-9E20-A42399DF573E}"/>
          </ac:spMkLst>
        </pc:spChg>
        <pc:picChg chg="mod">
          <ac:chgData name="#XU HUATAO#" userId="dcedb88f-b779-44fb-a0fb-9df72b185910" providerId="ADAL" clId="{9F2A6FFD-8060-4FC9-97C8-D510DECDCE42}" dt="2021-11-01T11:43:23.111" v="26" actId="1036"/>
          <ac:picMkLst>
            <pc:docMk/>
            <pc:sldMk cId="3690758093" sldId="491"/>
            <ac:picMk id="10" creationId="{E58C479C-1BB6-40AA-BF20-E4984D634156}"/>
          </ac:picMkLst>
        </pc:picChg>
      </pc:sldChg>
      <pc:sldChg chg="modSp">
        <pc:chgData name="#XU HUATAO#" userId="dcedb88f-b779-44fb-a0fb-9df72b185910" providerId="ADAL" clId="{9F2A6FFD-8060-4FC9-97C8-D510DECDCE42}" dt="2021-11-01T11:10:44.609" v="3" actId="20577"/>
        <pc:sldMkLst>
          <pc:docMk/>
          <pc:sldMk cId="832198658" sldId="503"/>
        </pc:sldMkLst>
        <pc:spChg chg="mod">
          <ac:chgData name="#XU HUATAO#" userId="dcedb88f-b779-44fb-a0fb-9df72b185910" providerId="ADAL" clId="{9F2A6FFD-8060-4FC9-97C8-D510DECDCE42}" dt="2021-11-01T11:10:44.609" v="3" actId="20577"/>
          <ac:spMkLst>
            <pc:docMk/>
            <pc:sldMk cId="832198658" sldId="503"/>
            <ac:spMk id="12" creationId="{00000000-0000-0000-0000-000000000000}"/>
          </ac:spMkLst>
        </pc:spChg>
        <pc:spChg chg="mod">
          <ac:chgData name="#XU HUATAO#" userId="dcedb88f-b779-44fb-a0fb-9df72b185910" providerId="ADAL" clId="{9F2A6FFD-8060-4FC9-97C8-D510DECDCE42}" dt="2021-11-01T11:10:42.913" v="2" actId="20577"/>
          <ac:spMkLst>
            <pc:docMk/>
            <pc:sldMk cId="832198658" sldId="503"/>
            <ac:spMk id="29" creationId="{00000000-0000-0000-0000-000000000000}"/>
          </ac:spMkLst>
        </pc:spChg>
      </pc:sldChg>
      <pc:sldChg chg="addSp modSp mod modAnim">
        <pc:chgData name="#XU HUATAO#" userId="dcedb88f-b779-44fb-a0fb-9df72b185910" providerId="ADAL" clId="{9F2A6FFD-8060-4FC9-97C8-D510DECDCE42}" dt="2021-11-01T11:12:27.819" v="17"/>
        <pc:sldMkLst>
          <pc:docMk/>
          <pc:sldMk cId="4147517701" sldId="504"/>
        </pc:sldMkLst>
        <pc:spChg chg="add mod">
          <ac:chgData name="#XU HUATAO#" userId="dcedb88f-b779-44fb-a0fb-9df72b185910" providerId="ADAL" clId="{9F2A6FFD-8060-4FC9-97C8-D510DECDCE42}" dt="2021-11-01T11:12:09.714" v="16" actId="13822"/>
          <ac:spMkLst>
            <pc:docMk/>
            <pc:sldMk cId="4147517701" sldId="504"/>
            <ac:spMk id="4" creationId="{C9C9AD50-E13E-4A7A-9E4A-261B015044A0}"/>
          </ac:spMkLst>
        </pc:spChg>
      </pc:sldChg>
      <pc:sldChg chg="modSp">
        <pc:chgData name="#XU HUATAO#" userId="dcedb88f-b779-44fb-a0fb-9df72b185910" providerId="ADAL" clId="{9F2A6FFD-8060-4FC9-97C8-D510DECDCE42}" dt="2021-11-01T11:12:45.089" v="19" actId="20577"/>
        <pc:sldMkLst>
          <pc:docMk/>
          <pc:sldMk cId="2308210077" sldId="505"/>
        </pc:sldMkLst>
        <pc:spChg chg="mod">
          <ac:chgData name="#XU HUATAO#" userId="dcedb88f-b779-44fb-a0fb-9df72b185910" providerId="ADAL" clId="{9F2A6FFD-8060-4FC9-97C8-D510DECDCE42}" dt="2021-11-01T11:12:45.089" v="19" actId="20577"/>
          <ac:spMkLst>
            <pc:docMk/>
            <pc:sldMk cId="2308210077" sldId="505"/>
            <ac:spMk id="14" creationId="{00000000-0000-0000-0000-000000000000}"/>
          </ac:spMkLst>
        </pc:spChg>
      </pc:sldChg>
      <pc:sldChg chg="modSp mod">
        <pc:chgData name="#XU HUATAO#" userId="dcedb88f-b779-44fb-a0fb-9df72b185910" providerId="ADAL" clId="{9F2A6FFD-8060-4FC9-97C8-D510DECDCE42}" dt="2021-11-01T12:23:31.416" v="100" actId="20577"/>
        <pc:sldMkLst>
          <pc:docMk/>
          <pc:sldMk cId="2317107904" sldId="517"/>
        </pc:sldMkLst>
        <pc:spChg chg="mod">
          <ac:chgData name="#XU HUATAO#" userId="dcedb88f-b779-44fb-a0fb-9df72b185910" providerId="ADAL" clId="{9F2A6FFD-8060-4FC9-97C8-D510DECDCE42}" dt="2021-11-01T12:23:31.416" v="100" actId="20577"/>
          <ac:spMkLst>
            <pc:docMk/>
            <pc:sldMk cId="2317107904" sldId="517"/>
            <ac:spMk id="14" creationId="{00000000-0000-0000-0000-000000000000}"/>
          </ac:spMkLst>
        </pc:spChg>
      </pc:sldChg>
    </pc:docChg>
  </pc:docChgLst>
  <pc:docChgLst>
    <pc:chgData name="#XU HUATAO#" userId="dcedb88f-b779-44fb-a0fb-9df72b185910" providerId="ADAL" clId="{85C2B59E-F9ED-4FAE-AC1D-6ECC76C7D6E3}"/>
    <pc:docChg chg="custSel modSld">
      <pc:chgData name="#XU HUATAO#" userId="dcedb88f-b779-44fb-a0fb-9df72b185910" providerId="ADAL" clId="{85C2B59E-F9ED-4FAE-AC1D-6ECC76C7D6E3}" dt="2021-11-12T12:49:12.343" v="107"/>
      <pc:docMkLst>
        <pc:docMk/>
      </pc:docMkLst>
      <pc:sldChg chg="addSp modSp mod modAnim">
        <pc:chgData name="#XU HUATAO#" userId="dcedb88f-b779-44fb-a0fb-9df72b185910" providerId="ADAL" clId="{85C2B59E-F9ED-4FAE-AC1D-6ECC76C7D6E3}" dt="2021-11-12T12:49:12.343" v="107"/>
        <pc:sldMkLst>
          <pc:docMk/>
          <pc:sldMk cId="2327733713" sldId="494"/>
        </pc:sldMkLst>
        <pc:spChg chg="mod">
          <ac:chgData name="#XU HUATAO#" userId="dcedb88f-b779-44fb-a0fb-9df72b185910" providerId="ADAL" clId="{85C2B59E-F9ED-4FAE-AC1D-6ECC76C7D6E3}" dt="2021-11-12T12:47:35.479" v="70" actId="14100"/>
          <ac:spMkLst>
            <pc:docMk/>
            <pc:sldMk cId="2327733713" sldId="494"/>
            <ac:spMk id="3" creationId="{00000000-0000-0000-0000-000000000000}"/>
          </ac:spMkLst>
        </pc:spChg>
        <pc:spChg chg="mod">
          <ac:chgData name="#XU HUATAO#" userId="dcedb88f-b779-44fb-a0fb-9df72b185910" providerId="ADAL" clId="{85C2B59E-F9ED-4FAE-AC1D-6ECC76C7D6E3}" dt="2021-11-12T12:49:03.967" v="105" actId="1076"/>
          <ac:spMkLst>
            <pc:docMk/>
            <pc:sldMk cId="2327733713" sldId="494"/>
            <ac:spMk id="4" creationId="{00000000-0000-0000-0000-000000000000}"/>
          </ac:spMkLst>
        </pc:spChg>
        <pc:spChg chg="add mod">
          <ac:chgData name="#XU HUATAO#" userId="dcedb88f-b779-44fb-a0fb-9df72b185910" providerId="ADAL" clId="{85C2B59E-F9ED-4FAE-AC1D-6ECC76C7D6E3}" dt="2021-11-12T12:48:59.015" v="104" actId="1076"/>
          <ac:spMkLst>
            <pc:docMk/>
            <pc:sldMk cId="2327733713" sldId="494"/>
            <ac:spMk id="5" creationId="{C48368FF-64EF-4938-9E2D-01E319500118}"/>
          </ac:spMkLst>
        </pc:spChg>
      </pc:sldChg>
      <pc:sldChg chg="modSp mod">
        <pc:chgData name="#XU HUATAO#" userId="dcedb88f-b779-44fb-a0fb-9df72b185910" providerId="ADAL" clId="{85C2B59E-F9ED-4FAE-AC1D-6ECC76C7D6E3}" dt="2021-11-12T12:43:36.937" v="1" actId="33524"/>
        <pc:sldMkLst>
          <pc:docMk/>
          <pc:sldMk cId="1776208218" sldId="547"/>
        </pc:sldMkLst>
        <pc:spChg chg="mod">
          <ac:chgData name="#XU HUATAO#" userId="dcedb88f-b779-44fb-a0fb-9df72b185910" providerId="ADAL" clId="{85C2B59E-F9ED-4FAE-AC1D-6ECC76C7D6E3}" dt="2021-11-12T12:43:36.937" v="1" actId="33524"/>
          <ac:spMkLst>
            <pc:docMk/>
            <pc:sldMk cId="1776208218" sldId="547"/>
            <ac:spMk id="1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pPr/>
              <a:t>11/16/2021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75D5A-9226-4F18-87F5-E7107EB59AE0}" type="datetimeFigureOut">
              <a:rPr lang="sv-SE" smtClean="0"/>
              <a:pPr/>
              <a:t>2021-11-16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0C540-1C41-4809-8A0D-2E3A81B773B5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486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0990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9738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8833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90351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1009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487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E1C13-8D28-4A6A-88D0-093D74C5904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18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E1C13-8D28-4A6A-88D0-093D74C5904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38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035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756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indeed</a:t>
            </a:r>
            <a:r>
              <a:rPr lang="en-US" baseline="0" dirty="0"/>
              <a:t> 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dimensionality-reduction method removing the redundant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information.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is not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 in the multiple sensor cases.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188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3797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053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818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868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4133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9026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0C540-1C41-4809-8A0D-2E3A81B773B5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926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AD48F-20D3-47F1-BC73-F9A0988D8CA7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89A45-0ADB-4ABA-8B2D-86265AA3D8AF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5176"/>
            <a:ext cx="82296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80035"/>
            <a:ext cx="82296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D0F-93FC-4B14-ABA6-44BEEBD96CFF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C0C22-71FB-4E1B-9869-143E9281DE07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1068"/>
            <a:ext cx="4040188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71068"/>
            <a:ext cx="4041775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D78F-7E02-449B-A64B-A1AA6108BA33}" type="datetime1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CC7C3-EA0F-4332-A8F6-819276CFAA99}" type="datetime1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29583-44DA-4491-9BA7-0F74FE2C202F}" type="datetime1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1463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1464"/>
            <a:ext cx="5111750" cy="40486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3860"/>
            <a:ext cx="3008313" cy="30462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A28E-CF80-4AA7-A19B-2D59C7F7237F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2F87D-EBC7-41E3-9334-2F449DD10ED7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272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6896"/>
            <a:ext cx="8229600" cy="290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26D34841-2ED5-409F-B2BE-304C2DA5D90A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36153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191"/>
            <a:ext cx="9144000" cy="2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powan/LIMU-BERT-Public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770607"/>
            <a:ext cx="8229600" cy="1465060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b="1" dirty="0"/>
              <a:t>LIMU-BERT: Unleashing the Potential of Unlabeled Data for IMU Sensing Applications</a:t>
            </a:r>
            <a:endParaRPr 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32962" y="3423328"/>
            <a:ext cx="6498058" cy="441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Huatao Xu, Pengfei Zhou, Rui Tan, Mo Li, Guobin Shen</a:t>
            </a:r>
            <a:endParaRPr lang="zh-CN" altLang="en-US" sz="2000" dirty="0"/>
          </a:p>
        </p:txBody>
      </p:sp>
      <p:pic>
        <p:nvPicPr>
          <p:cNvPr id="7" name="Picture 2" descr="Alibaba Grou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46" y="573339"/>
            <a:ext cx="2018415" cy="90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Nanyang Technological University (NTU) Vector Logo - (.SVG + .PNG) -  VectorLogoSeek.C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17" y="371864"/>
            <a:ext cx="2391928" cy="132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5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肘形连接符 55"/>
          <p:cNvCxnSpPr>
            <a:stCxn id="55" idx="2"/>
            <a:endCxn id="49" idx="3"/>
          </p:cNvCxnSpPr>
          <p:nvPr/>
        </p:nvCxnSpPr>
        <p:spPr>
          <a:xfrm rot="5400000">
            <a:off x="2078802" y="3760052"/>
            <a:ext cx="292197" cy="12709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BERT - Usage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7828384" cy="43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Fine-tuning phase: learn to accomplish a task with labeled data.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2314392" y="2128135"/>
            <a:ext cx="1078527" cy="58394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Task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sp>
        <p:nvSpPr>
          <p:cNvPr id="5" name="圆角矩形 4"/>
          <p:cNvSpPr/>
          <p:nvPr/>
        </p:nvSpPr>
        <p:spPr>
          <a:xfrm>
            <a:off x="714678" y="3054396"/>
            <a:ext cx="841616" cy="9099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BERT</a:t>
            </a:r>
          </a:p>
          <a:p>
            <a:pPr algn="ctr"/>
            <a:r>
              <a:rPr lang="en-US" sz="800" b="1" dirty="0"/>
              <a:t>(Fine-tuned)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30458" y="2219914"/>
            <a:ext cx="841616" cy="402026"/>
            <a:chOff x="748588" y="2796541"/>
            <a:chExt cx="891371" cy="402026"/>
          </a:xfrm>
        </p:grpSpPr>
        <p:sp>
          <p:nvSpPr>
            <p:cNvPr id="21" name="矩形 20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2084934" y="4404542"/>
            <a:ext cx="1530912" cy="2308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Dictionary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747809" y="4336819"/>
            <a:ext cx="841616" cy="402026"/>
            <a:chOff x="748588" y="2796541"/>
            <a:chExt cx="891371" cy="40202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4" name="矩形 43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肘形连接符 49"/>
          <p:cNvCxnSpPr/>
          <p:nvPr/>
        </p:nvCxnSpPr>
        <p:spPr>
          <a:xfrm flipV="1">
            <a:off x="1152848" y="2117510"/>
            <a:ext cx="1669054" cy="61776"/>
          </a:xfrm>
          <a:prstGeom prst="bentConnector4">
            <a:avLst>
              <a:gd name="adj1" fmla="val 724"/>
              <a:gd name="adj2" fmla="val 4700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1135486" y="4010098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1152848" y="2713907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2853656" y="2722699"/>
            <a:ext cx="0" cy="37981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185350" y="4018597"/>
            <a:ext cx="1350050" cy="230832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FF0000"/>
                </a:solidFill>
              </a:rPr>
              <a:t>[CLS]   </a:t>
            </a:r>
            <a:r>
              <a:rPr lang="en-US" altLang="zh-CN" sz="900" b="1" dirty="0"/>
              <a:t>I like this T-shirt…</a:t>
            </a:r>
            <a:endParaRPr lang="en-US" sz="900" b="1" dirty="0"/>
          </a:p>
        </p:txBody>
      </p:sp>
      <p:sp>
        <p:nvSpPr>
          <p:cNvPr id="58" name="文本框 57"/>
          <p:cNvSpPr txBox="1"/>
          <p:nvPr/>
        </p:nvSpPr>
        <p:spPr>
          <a:xfrm>
            <a:off x="2314392" y="3131072"/>
            <a:ext cx="1091966" cy="23083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</a:rPr>
              <a:t>Positive / Negative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371392" y="2754045"/>
            <a:ext cx="245439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Sentence-level task:</a:t>
            </a:r>
          </a:p>
          <a:p>
            <a:r>
              <a:rPr lang="en-US" sz="1400" dirty="0"/>
              <a:t>Input: sentence</a:t>
            </a:r>
          </a:p>
          <a:p>
            <a:r>
              <a:rPr lang="en-US" sz="1400" dirty="0"/>
              <a:t>Output: class</a:t>
            </a:r>
          </a:p>
          <a:p>
            <a:r>
              <a:rPr lang="en-US" sz="1400" dirty="0"/>
              <a:t>Application: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44783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肘形连接符 37"/>
          <p:cNvCxnSpPr>
            <a:stCxn id="56" idx="2"/>
          </p:cNvCxnSpPr>
          <p:nvPr/>
        </p:nvCxnSpPr>
        <p:spPr>
          <a:xfrm rot="5400000">
            <a:off x="2063904" y="3763765"/>
            <a:ext cx="303383" cy="1252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肘形连接符 84"/>
          <p:cNvCxnSpPr>
            <a:stCxn id="41" idx="2"/>
            <a:endCxn id="49" idx="3"/>
          </p:cNvCxnSpPr>
          <p:nvPr/>
        </p:nvCxnSpPr>
        <p:spPr>
          <a:xfrm rot="5400000">
            <a:off x="3099505" y="2738930"/>
            <a:ext cx="292617" cy="33127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4" idx="2"/>
          </p:cNvCxnSpPr>
          <p:nvPr/>
        </p:nvCxnSpPr>
        <p:spPr>
          <a:xfrm>
            <a:off x="4902199" y="3727036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Challenges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7828384" cy="43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From text to IMU data.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14678" y="3054396"/>
            <a:ext cx="841616" cy="9099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345411" y="2117510"/>
            <a:ext cx="952981" cy="576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MLM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sp>
        <p:nvSpPr>
          <p:cNvPr id="23" name="圆角矩形 22"/>
          <p:cNvSpPr/>
          <p:nvPr/>
        </p:nvSpPr>
        <p:spPr>
          <a:xfrm>
            <a:off x="4341460" y="2120741"/>
            <a:ext cx="968230" cy="57681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NSP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730458" y="2219914"/>
            <a:ext cx="841616" cy="402026"/>
            <a:chOff x="748588" y="2796541"/>
            <a:chExt cx="891371" cy="402026"/>
          </a:xfrm>
        </p:grpSpPr>
        <p:sp>
          <p:nvSpPr>
            <p:cNvPr id="21" name="矩形 20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946046" y="3015219"/>
            <a:ext cx="731290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Sentence-A</a:t>
            </a:r>
            <a:endParaRPr lang="en-US" sz="9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907376" y="4018177"/>
            <a:ext cx="1989647" cy="230832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FF0000"/>
                </a:solidFill>
              </a:rPr>
              <a:t>[CLS]   </a:t>
            </a:r>
            <a:r>
              <a:rPr lang="en-US" altLang="zh-CN" sz="900" b="1" u="sng" dirty="0"/>
              <a:t>Sentence-A</a:t>
            </a:r>
            <a:r>
              <a:rPr lang="en-US" altLang="zh-CN" sz="900" b="1" dirty="0"/>
              <a:t>  </a:t>
            </a:r>
            <a:r>
              <a:rPr lang="en-US" altLang="zh-CN" sz="900" b="1" dirty="0">
                <a:solidFill>
                  <a:srgbClr val="FF0000"/>
                </a:solidFill>
              </a:rPr>
              <a:t>[SEP] </a:t>
            </a:r>
            <a:r>
              <a:rPr lang="en-US" altLang="zh-CN" sz="900" b="1" u="sng" dirty="0"/>
              <a:t>Sentence-B</a:t>
            </a:r>
            <a:r>
              <a:rPr lang="en-US" altLang="zh-CN" sz="900" b="1" dirty="0"/>
              <a:t>…</a:t>
            </a:r>
            <a:endParaRPr lang="en-US" sz="900" b="1" dirty="0"/>
          </a:p>
        </p:txBody>
      </p:sp>
      <p:sp>
        <p:nvSpPr>
          <p:cNvPr id="42" name="圆角矩形 41"/>
          <p:cNvSpPr/>
          <p:nvPr/>
        </p:nvSpPr>
        <p:spPr>
          <a:xfrm>
            <a:off x="2084934" y="4404542"/>
            <a:ext cx="1530912" cy="2308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Dictionary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747809" y="4336819"/>
            <a:ext cx="841616" cy="402026"/>
            <a:chOff x="748588" y="2796541"/>
            <a:chExt cx="891371" cy="40202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4" name="矩形 43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肘形连接符 49"/>
          <p:cNvCxnSpPr>
            <a:endCxn id="22" idx="0"/>
          </p:cNvCxnSpPr>
          <p:nvPr/>
        </p:nvCxnSpPr>
        <p:spPr>
          <a:xfrm flipV="1">
            <a:off x="1152848" y="2117510"/>
            <a:ext cx="1669054" cy="61776"/>
          </a:xfrm>
          <a:prstGeom prst="bentConnector4">
            <a:avLst>
              <a:gd name="adj1" fmla="val 724"/>
              <a:gd name="adj2" fmla="val 4700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endCxn id="23" idx="0"/>
          </p:cNvCxnSpPr>
          <p:nvPr/>
        </p:nvCxnSpPr>
        <p:spPr>
          <a:xfrm flipV="1">
            <a:off x="1152848" y="2120741"/>
            <a:ext cx="3672727" cy="58545"/>
          </a:xfrm>
          <a:prstGeom prst="bentConnector4">
            <a:avLst>
              <a:gd name="adj1" fmla="val 116"/>
              <a:gd name="adj2" fmla="val 4904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1135486" y="4010098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1152848" y="2713907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圆角矩形 73"/>
          <p:cNvSpPr/>
          <p:nvPr/>
        </p:nvSpPr>
        <p:spPr>
          <a:xfrm>
            <a:off x="4136743" y="3496204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onnect</a:t>
            </a:r>
            <a:endParaRPr lang="en-US" sz="1400" b="1" dirty="0"/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47266" y="2713907"/>
            <a:ext cx="0" cy="37981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003102" y="3016011"/>
            <a:ext cx="724878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Sentence-B</a:t>
            </a:r>
            <a:endParaRPr lang="en-US" sz="900" b="1" dirty="0"/>
          </a:p>
        </p:txBody>
      </p:sp>
      <p:cxnSp>
        <p:nvCxnSpPr>
          <p:cNvPr id="52" name="直接箭头连接符 51"/>
          <p:cNvCxnSpPr>
            <a:stCxn id="51" idx="1"/>
            <a:endCxn id="40" idx="3"/>
          </p:cNvCxnSpPr>
          <p:nvPr/>
        </p:nvCxnSpPr>
        <p:spPr>
          <a:xfrm flipH="1" flipV="1">
            <a:off x="4677336" y="3130635"/>
            <a:ext cx="325766" cy="79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4404361" y="3291908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5415281" y="3291908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086461" y="3018788"/>
            <a:ext cx="1705916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  Welcome   To</a:t>
            </a:r>
            <a:r>
              <a:rPr lang="en-US" altLang="zh-CN" sz="900" b="1" dirty="0">
                <a:solidFill>
                  <a:srgbClr val="FF0000"/>
                </a:solidFill>
              </a:rPr>
              <a:t>     </a:t>
            </a:r>
            <a:r>
              <a:rPr lang="en-US" altLang="zh-CN" sz="900" b="1" dirty="0"/>
              <a:t>ACM     SenSys</a:t>
            </a:r>
            <a:endParaRPr lang="en-US" sz="900" b="1" dirty="0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2821901" y="3260135"/>
            <a:ext cx="0" cy="6779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880603" y="4007411"/>
            <a:ext cx="1922321" cy="230832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Welcome   </a:t>
            </a:r>
            <a:r>
              <a:rPr lang="en-US" altLang="zh-CN" sz="900" b="1" dirty="0">
                <a:solidFill>
                  <a:srgbClr val="FF0000"/>
                </a:solidFill>
              </a:rPr>
              <a:t>[MASK]     </a:t>
            </a:r>
            <a:r>
              <a:rPr lang="en-US" altLang="zh-CN" sz="900" b="1" dirty="0"/>
              <a:t>ACM     SenSys</a:t>
            </a:r>
            <a:endParaRPr lang="en-US" sz="900" b="1" dirty="0"/>
          </a:p>
        </p:txBody>
      </p:sp>
      <p:sp>
        <p:nvSpPr>
          <p:cNvPr id="57" name="圆角矩形 56"/>
          <p:cNvSpPr/>
          <p:nvPr/>
        </p:nvSpPr>
        <p:spPr>
          <a:xfrm>
            <a:off x="2068506" y="3483671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Mask</a:t>
            </a: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2821901" y="2694328"/>
            <a:ext cx="0" cy="26740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679185" y="3016587"/>
            <a:ext cx="268975" cy="2330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文本框 59"/>
          <p:cNvSpPr txBox="1"/>
          <p:nvPr/>
        </p:nvSpPr>
        <p:spPr>
          <a:xfrm>
            <a:off x="6282479" y="2061794"/>
            <a:ext cx="393056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/>
              <a:t>Text</a:t>
            </a: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7015906" y="2359745"/>
            <a:ext cx="49233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7940603" y="2061794"/>
            <a:ext cx="391454" cy="23083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IMU</a:t>
            </a:r>
            <a:endParaRPr lang="en-US" sz="900" b="1" dirty="0"/>
          </a:p>
        </p:txBody>
      </p:sp>
      <p:sp>
        <p:nvSpPr>
          <p:cNvPr id="63" name="文本框 62"/>
          <p:cNvSpPr txBox="1"/>
          <p:nvPr/>
        </p:nvSpPr>
        <p:spPr>
          <a:xfrm>
            <a:off x="6139636" y="2463496"/>
            <a:ext cx="689612" cy="230832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/>
              <a:t>A B C D E F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194" y="2367282"/>
            <a:ext cx="1112520" cy="330121"/>
          </a:xfrm>
          <a:prstGeom prst="rect">
            <a:avLst/>
          </a:prstGeom>
        </p:spPr>
      </p:pic>
      <p:sp>
        <p:nvSpPr>
          <p:cNvPr id="12" name="乘号 11"/>
          <p:cNvSpPr/>
          <p:nvPr/>
        </p:nvSpPr>
        <p:spPr>
          <a:xfrm>
            <a:off x="2547633" y="4266511"/>
            <a:ext cx="588259" cy="588259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乘号 64"/>
          <p:cNvSpPr/>
          <p:nvPr/>
        </p:nvSpPr>
        <p:spPr>
          <a:xfrm>
            <a:off x="3082990" y="3492457"/>
            <a:ext cx="215402" cy="215402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乘号 66"/>
          <p:cNvSpPr/>
          <p:nvPr/>
        </p:nvSpPr>
        <p:spPr>
          <a:xfrm>
            <a:off x="3025245" y="2227501"/>
            <a:ext cx="215402" cy="215402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文本框 67"/>
          <p:cNvSpPr txBox="1"/>
          <p:nvPr/>
        </p:nvSpPr>
        <p:spPr>
          <a:xfrm>
            <a:off x="6349687" y="3003496"/>
            <a:ext cx="1924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Continuous variables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564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2" grpId="0" animBg="1"/>
      <p:bldP spid="65" grpId="0" animBg="1"/>
      <p:bldP spid="67" grpId="0" animBg="1"/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肘形连接符 37"/>
          <p:cNvCxnSpPr>
            <a:stCxn id="56" idx="2"/>
          </p:cNvCxnSpPr>
          <p:nvPr/>
        </p:nvCxnSpPr>
        <p:spPr>
          <a:xfrm rot="5400000">
            <a:off x="2063904" y="3763765"/>
            <a:ext cx="303383" cy="1252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肘形连接符 84"/>
          <p:cNvCxnSpPr>
            <a:stCxn id="41" idx="2"/>
            <a:endCxn id="49" idx="3"/>
          </p:cNvCxnSpPr>
          <p:nvPr/>
        </p:nvCxnSpPr>
        <p:spPr>
          <a:xfrm rot="5400000">
            <a:off x="3099505" y="2738930"/>
            <a:ext cx="292617" cy="33127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4" idx="2"/>
          </p:cNvCxnSpPr>
          <p:nvPr/>
        </p:nvCxnSpPr>
        <p:spPr>
          <a:xfrm>
            <a:off x="4902199" y="3727036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Challenges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7828384" cy="43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From text to IMU data.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14678" y="3054396"/>
            <a:ext cx="841616" cy="9099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345411" y="2117510"/>
            <a:ext cx="952981" cy="576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MLM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sp>
        <p:nvSpPr>
          <p:cNvPr id="23" name="圆角矩形 22"/>
          <p:cNvSpPr/>
          <p:nvPr/>
        </p:nvSpPr>
        <p:spPr>
          <a:xfrm>
            <a:off x="4341460" y="2120741"/>
            <a:ext cx="968230" cy="57681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NSP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730458" y="2219914"/>
            <a:ext cx="841616" cy="402026"/>
            <a:chOff x="748588" y="2796541"/>
            <a:chExt cx="891371" cy="402026"/>
          </a:xfrm>
        </p:grpSpPr>
        <p:sp>
          <p:nvSpPr>
            <p:cNvPr id="21" name="矩形 20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946046" y="3015219"/>
            <a:ext cx="731290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Sentence-A</a:t>
            </a:r>
            <a:endParaRPr lang="en-US" sz="9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907376" y="4018177"/>
            <a:ext cx="1989647" cy="230832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FF0000"/>
                </a:solidFill>
              </a:rPr>
              <a:t>[CLS]   </a:t>
            </a:r>
            <a:r>
              <a:rPr lang="en-US" altLang="zh-CN" sz="900" b="1" u="sng" dirty="0"/>
              <a:t>Sentence-A</a:t>
            </a:r>
            <a:r>
              <a:rPr lang="en-US" altLang="zh-CN" sz="900" b="1" dirty="0"/>
              <a:t>  </a:t>
            </a:r>
            <a:r>
              <a:rPr lang="en-US" altLang="zh-CN" sz="900" b="1" dirty="0">
                <a:solidFill>
                  <a:srgbClr val="FF0000"/>
                </a:solidFill>
              </a:rPr>
              <a:t>[SEP] </a:t>
            </a:r>
            <a:r>
              <a:rPr lang="en-US" altLang="zh-CN" sz="900" b="1" u="sng" dirty="0"/>
              <a:t>Sentence-B</a:t>
            </a:r>
            <a:r>
              <a:rPr lang="en-US" altLang="zh-CN" sz="900" b="1" dirty="0"/>
              <a:t>…</a:t>
            </a:r>
            <a:endParaRPr lang="en-US" sz="900" b="1" dirty="0"/>
          </a:p>
        </p:txBody>
      </p:sp>
      <p:sp>
        <p:nvSpPr>
          <p:cNvPr id="42" name="圆角矩形 41"/>
          <p:cNvSpPr/>
          <p:nvPr/>
        </p:nvSpPr>
        <p:spPr>
          <a:xfrm>
            <a:off x="2084934" y="4404542"/>
            <a:ext cx="1530912" cy="2308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Dictionary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747809" y="4336819"/>
            <a:ext cx="841616" cy="402026"/>
            <a:chOff x="748588" y="2796541"/>
            <a:chExt cx="891371" cy="40202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4" name="矩形 43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肘形连接符 49"/>
          <p:cNvCxnSpPr>
            <a:endCxn id="22" idx="0"/>
          </p:cNvCxnSpPr>
          <p:nvPr/>
        </p:nvCxnSpPr>
        <p:spPr>
          <a:xfrm flipV="1">
            <a:off x="1152848" y="2117510"/>
            <a:ext cx="1669054" cy="61776"/>
          </a:xfrm>
          <a:prstGeom prst="bentConnector4">
            <a:avLst>
              <a:gd name="adj1" fmla="val 724"/>
              <a:gd name="adj2" fmla="val 4700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endCxn id="23" idx="0"/>
          </p:cNvCxnSpPr>
          <p:nvPr/>
        </p:nvCxnSpPr>
        <p:spPr>
          <a:xfrm flipV="1">
            <a:off x="1152848" y="2120741"/>
            <a:ext cx="3672727" cy="58545"/>
          </a:xfrm>
          <a:prstGeom prst="bentConnector4">
            <a:avLst>
              <a:gd name="adj1" fmla="val 116"/>
              <a:gd name="adj2" fmla="val 4904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1135486" y="4010098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1152848" y="2713907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圆角矩形 73"/>
          <p:cNvSpPr/>
          <p:nvPr/>
        </p:nvSpPr>
        <p:spPr>
          <a:xfrm>
            <a:off x="4136743" y="3496204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onnect</a:t>
            </a:r>
            <a:endParaRPr lang="en-US" sz="1400" b="1" dirty="0"/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47266" y="2713907"/>
            <a:ext cx="0" cy="37981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003102" y="3016011"/>
            <a:ext cx="724878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Sentence-B</a:t>
            </a:r>
            <a:endParaRPr lang="en-US" sz="900" b="1" dirty="0"/>
          </a:p>
        </p:txBody>
      </p:sp>
      <p:cxnSp>
        <p:nvCxnSpPr>
          <p:cNvPr id="52" name="直接箭头连接符 51"/>
          <p:cNvCxnSpPr>
            <a:stCxn id="51" idx="1"/>
            <a:endCxn id="40" idx="3"/>
          </p:cNvCxnSpPr>
          <p:nvPr/>
        </p:nvCxnSpPr>
        <p:spPr>
          <a:xfrm flipH="1" flipV="1">
            <a:off x="4677336" y="3130635"/>
            <a:ext cx="325766" cy="79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4404361" y="3291908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5415281" y="3291908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086461" y="3018788"/>
            <a:ext cx="1705916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  Welcome   To</a:t>
            </a:r>
            <a:r>
              <a:rPr lang="en-US" altLang="zh-CN" sz="900" b="1" dirty="0">
                <a:solidFill>
                  <a:srgbClr val="FF0000"/>
                </a:solidFill>
              </a:rPr>
              <a:t>     </a:t>
            </a:r>
            <a:r>
              <a:rPr lang="en-US" altLang="zh-CN" sz="900" b="1" dirty="0"/>
              <a:t>ACM     SenSys</a:t>
            </a:r>
            <a:endParaRPr lang="en-US" sz="900" b="1" dirty="0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2821901" y="3260135"/>
            <a:ext cx="0" cy="6779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880603" y="4007411"/>
            <a:ext cx="1922321" cy="230832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Welcome   </a:t>
            </a:r>
            <a:r>
              <a:rPr lang="en-US" altLang="zh-CN" sz="900" b="1" dirty="0">
                <a:solidFill>
                  <a:srgbClr val="FF0000"/>
                </a:solidFill>
              </a:rPr>
              <a:t>[MASK]     </a:t>
            </a:r>
            <a:r>
              <a:rPr lang="en-US" altLang="zh-CN" sz="900" b="1" dirty="0"/>
              <a:t>ACM     SenSys</a:t>
            </a:r>
            <a:endParaRPr lang="en-US" sz="900" b="1" dirty="0"/>
          </a:p>
        </p:txBody>
      </p:sp>
      <p:sp>
        <p:nvSpPr>
          <p:cNvPr id="57" name="圆角矩形 56"/>
          <p:cNvSpPr/>
          <p:nvPr/>
        </p:nvSpPr>
        <p:spPr>
          <a:xfrm>
            <a:off x="2068506" y="3483671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Mask</a:t>
            </a: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2821901" y="2694328"/>
            <a:ext cx="0" cy="26740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679185" y="3016587"/>
            <a:ext cx="268975" cy="2330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文本框 59"/>
          <p:cNvSpPr txBox="1"/>
          <p:nvPr/>
        </p:nvSpPr>
        <p:spPr>
          <a:xfrm>
            <a:off x="6282479" y="2061794"/>
            <a:ext cx="393056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/>
              <a:t>Text</a:t>
            </a: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7015906" y="2359745"/>
            <a:ext cx="49233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7940603" y="2061794"/>
            <a:ext cx="391454" cy="23083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IMU</a:t>
            </a:r>
            <a:endParaRPr lang="en-US" sz="900" b="1" dirty="0"/>
          </a:p>
        </p:txBody>
      </p:sp>
      <p:sp>
        <p:nvSpPr>
          <p:cNvPr id="63" name="文本框 62"/>
          <p:cNvSpPr txBox="1"/>
          <p:nvPr/>
        </p:nvSpPr>
        <p:spPr>
          <a:xfrm>
            <a:off x="6139636" y="2463496"/>
            <a:ext cx="689612" cy="230832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/>
              <a:t>A B C D E F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194" y="2367282"/>
            <a:ext cx="1112520" cy="330121"/>
          </a:xfrm>
          <a:prstGeom prst="rect">
            <a:avLst/>
          </a:prstGeom>
        </p:spPr>
      </p:pic>
      <p:sp>
        <p:nvSpPr>
          <p:cNvPr id="65" name="乘号 64"/>
          <p:cNvSpPr/>
          <p:nvPr/>
        </p:nvSpPr>
        <p:spPr>
          <a:xfrm>
            <a:off x="1042878" y="3647550"/>
            <a:ext cx="215402" cy="215402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乘号 67"/>
          <p:cNvSpPr/>
          <p:nvPr/>
        </p:nvSpPr>
        <p:spPr>
          <a:xfrm>
            <a:off x="1058734" y="4414967"/>
            <a:ext cx="215402" cy="215402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文本框 68"/>
          <p:cNvSpPr txBox="1"/>
          <p:nvPr/>
        </p:nvSpPr>
        <p:spPr>
          <a:xfrm>
            <a:off x="6349687" y="3003496"/>
            <a:ext cx="1924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Continuous variables</a:t>
            </a:r>
          </a:p>
          <a:p>
            <a:endParaRPr lang="en-US" sz="1400" b="1" dirty="0"/>
          </a:p>
        </p:txBody>
      </p:sp>
      <p:sp>
        <p:nvSpPr>
          <p:cNvPr id="70" name="文本框 69"/>
          <p:cNvSpPr txBox="1"/>
          <p:nvPr/>
        </p:nvSpPr>
        <p:spPr>
          <a:xfrm>
            <a:off x="6349687" y="3312664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2. Multi-modal</a:t>
            </a:r>
          </a:p>
        </p:txBody>
      </p:sp>
    </p:spTree>
    <p:extLst>
      <p:ext uri="{BB962C8B-B14F-4D97-AF65-F5344CB8AC3E}">
        <p14:creationId xmlns:p14="http://schemas.microsoft.com/office/powerpoint/2010/main" val="402801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肘形连接符 37"/>
          <p:cNvCxnSpPr>
            <a:stCxn id="56" idx="2"/>
          </p:cNvCxnSpPr>
          <p:nvPr/>
        </p:nvCxnSpPr>
        <p:spPr>
          <a:xfrm rot="5400000">
            <a:off x="2063904" y="3763765"/>
            <a:ext cx="303383" cy="1252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肘形连接符 84"/>
          <p:cNvCxnSpPr>
            <a:stCxn id="41" idx="2"/>
            <a:endCxn id="49" idx="3"/>
          </p:cNvCxnSpPr>
          <p:nvPr/>
        </p:nvCxnSpPr>
        <p:spPr>
          <a:xfrm rot="5400000">
            <a:off x="3099505" y="2738930"/>
            <a:ext cx="292617" cy="33127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4" idx="2"/>
          </p:cNvCxnSpPr>
          <p:nvPr/>
        </p:nvCxnSpPr>
        <p:spPr>
          <a:xfrm>
            <a:off x="4902199" y="3727036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Challenges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7828384" cy="43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From text to IMU data.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14678" y="3054396"/>
            <a:ext cx="841616" cy="9099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345411" y="2117510"/>
            <a:ext cx="952981" cy="576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MLM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sp>
        <p:nvSpPr>
          <p:cNvPr id="23" name="圆角矩形 22"/>
          <p:cNvSpPr/>
          <p:nvPr/>
        </p:nvSpPr>
        <p:spPr>
          <a:xfrm>
            <a:off x="4341460" y="2120741"/>
            <a:ext cx="968230" cy="57681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NSP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730458" y="2219914"/>
            <a:ext cx="841616" cy="402026"/>
            <a:chOff x="748588" y="2796541"/>
            <a:chExt cx="891371" cy="402026"/>
          </a:xfrm>
        </p:grpSpPr>
        <p:sp>
          <p:nvSpPr>
            <p:cNvPr id="21" name="矩形 20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946046" y="3015219"/>
            <a:ext cx="731290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Sentence-A</a:t>
            </a:r>
            <a:endParaRPr lang="en-US" sz="9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907376" y="4018177"/>
            <a:ext cx="1989647" cy="230832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FF0000"/>
                </a:solidFill>
              </a:rPr>
              <a:t>[CLS]   </a:t>
            </a:r>
            <a:r>
              <a:rPr lang="en-US" altLang="zh-CN" sz="900" b="1" u="sng" dirty="0"/>
              <a:t>Sentence-A</a:t>
            </a:r>
            <a:r>
              <a:rPr lang="en-US" altLang="zh-CN" sz="900" b="1" dirty="0"/>
              <a:t>  </a:t>
            </a:r>
            <a:r>
              <a:rPr lang="en-US" altLang="zh-CN" sz="900" b="1" dirty="0">
                <a:solidFill>
                  <a:srgbClr val="FF0000"/>
                </a:solidFill>
              </a:rPr>
              <a:t>[SEP] </a:t>
            </a:r>
            <a:r>
              <a:rPr lang="en-US" altLang="zh-CN" sz="900" b="1" u="sng" dirty="0"/>
              <a:t>Sentence-B</a:t>
            </a:r>
            <a:r>
              <a:rPr lang="en-US" altLang="zh-CN" sz="900" b="1" dirty="0"/>
              <a:t>…</a:t>
            </a:r>
            <a:endParaRPr lang="en-US" sz="900" b="1" dirty="0"/>
          </a:p>
        </p:txBody>
      </p:sp>
      <p:sp>
        <p:nvSpPr>
          <p:cNvPr id="42" name="圆角矩形 41"/>
          <p:cNvSpPr/>
          <p:nvPr/>
        </p:nvSpPr>
        <p:spPr>
          <a:xfrm>
            <a:off x="2084934" y="4404542"/>
            <a:ext cx="1530912" cy="2308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Dictionary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747809" y="4336819"/>
            <a:ext cx="841616" cy="402026"/>
            <a:chOff x="748588" y="2796541"/>
            <a:chExt cx="891371" cy="40202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4" name="矩形 43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肘形连接符 49"/>
          <p:cNvCxnSpPr>
            <a:endCxn id="22" idx="0"/>
          </p:cNvCxnSpPr>
          <p:nvPr/>
        </p:nvCxnSpPr>
        <p:spPr>
          <a:xfrm flipV="1">
            <a:off x="1152848" y="2117510"/>
            <a:ext cx="1669054" cy="61776"/>
          </a:xfrm>
          <a:prstGeom prst="bentConnector4">
            <a:avLst>
              <a:gd name="adj1" fmla="val 724"/>
              <a:gd name="adj2" fmla="val 4700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endCxn id="23" idx="0"/>
          </p:cNvCxnSpPr>
          <p:nvPr/>
        </p:nvCxnSpPr>
        <p:spPr>
          <a:xfrm flipV="1">
            <a:off x="1152848" y="2120741"/>
            <a:ext cx="3672727" cy="58545"/>
          </a:xfrm>
          <a:prstGeom prst="bentConnector4">
            <a:avLst>
              <a:gd name="adj1" fmla="val 116"/>
              <a:gd name="adj2" fmla="val 4904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1135486" y="4010098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1152848" y="2713907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圆角矩形 73"/>
          <p:cNvSpPr/>
          <p:nvPr/>
        </p:nvSpPr>
        <p:spPr>
          <a:xfrm>
            <a:off x="4136743" y="3496204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onnect</a:t>
            </a:r>
            <a:endParaRPr lang="en-US" sz="1400" b="1" dirty="0"/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47266" y="2713907"/>
            <a:ext cx="0" cy="37981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003102" y="3016011"/>
            <a:ext cx="724878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Sentence-B</a:t>
            </a:r>
            <a:endParaRPr lang="en-US" sz="900" b="1" dirty="0"/>
          </a:p>
        </p:txBody>
      </p:sp>
      <p:cxnSp>
        <p:nvCxnSpPr>
          <p:cNvPr id="52" name="直接箭头连接符 51"/>
          <p:cNvCxnSpPr>
            <a:stCxn id="51" idx="1"/>
            <a:endCxn id="40" idx="3"/>
          </p:cNvCxnSpPr>
          <p:nvPr/>
        </p:nvCxnSpPr>
        <p:spPr>
          <a:xfrm flipH="1" flipV="1">
            <a:off x="4677336" y="3130635"/>
            <a:ext cx="325766" cy="79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4404361" y="3291908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5415281" y="3291908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086461" y="3018788"/>
            <a:ext cx="1705916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  Welcome   To</a:t>
            </a:r>
            <a:r>
              <a:rPr lang="en-US" altLang="zh-CN" sz="900" b="1" dirty="0">
                <a:solidFill>
                  <a:srgbClr val="FF0000"/>
                </a:solidFill>
              </a:rPr>
              <a:t>     </a:t>
            </a:r>
            <a:r>
              <a:rPr lang="en-US" altLang="zh-CN" sz="900" b="1" dirty="0"/>
              <a:t>ACM     SenSys</a:t>
            </a:r>
            <a:endParaRPr lang="en-US" sz="900" b="1" dirty="0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2821901" y="3260135"/>
            <a:ext cx="0" cy="6779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880603" y="4007411"/>
            <a:ext cx="1922321" cy="230832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Welcome   </a:t>
            </a:r>
            <a:r>
              <a:rPr lang="en-US" altLang="zh-CN" sz="900" b="1" dirty="0">
                <a:solidFill>
                  <a:srgbClr val="FF0000"/>
                </a:solidFill>
              </a:rPr>
              <a:t>[MASK]     </a:t>
            </a:r>
            <a:r>
              <a:rPr lang="en-US" altLang="zh-CN" sz="900" b="1" dirty="0"/>
              <a:t>ACM     SenSys</a:t>
            </a:r>
            <a:endParaRPr lang="en-US" sz="900" b="1" dirty="0"/>
          </a:p>
        </p:txBody>
      </p:sp>
      <p:sp>
        <p:nvSpPr>
          <p:cNvPr id="57" name="圆角矩形 56"/>
          <p:cNvSpPr/>
          <p:nvPr/>
        </p:nvSpPr>
        <p:spPr>
          <a:xfrm>
            <a:off x="2068506" y="3483671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Mask</a:t>
            </a: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2821901" y="2694328"/>
            <a:ext cx="0" cy="26740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679185" y="3016587"/>
            <a:ext cx="268975" cy="2330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文本框 59"/>
          <p:cNvSpPr txBox="1"/>
          <p:nvPr/>
        </p:nvSpPr>
        <p:spPr>
          <a:xfrm>
            <a:off x="6282479" y="2061794"/>
            <a:ext cx="393056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/>
              <a:t>Text</a:t>
            </a: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7015906" y="2359745"/>
            <a:ext cx="49233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7940603" y="2061794"/>
            <a:ext cx="391454" cy="23083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IMU</a:t>
            </a:r>
            <a:endParaRPr lang="en-US" sz="900" b="1" dirty="0"/>
          </a:p>
        </p:txBody>
      </p:sp>
      <p:sp>
        <p:nvSpPr>
          <p:cNvPr id="63" name="文本框 62"/>
          <p:cNvSpPr txBox="1"/>
          <p:nvPr/>
        </p:nvSpPr>
        <p:spPr>
          <a:xfrm>
            <a:off x="6139636" y="2463496"/>
            <a:ext cx="689612" cy="230832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/>
              <a:t>A B C D E F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194" y="2367282"/>
            <a:ext cx="1112520" cy="330121"/>
          </a:xfrm>
          <a:prstGeom prst="rect">
            <a:avLst/>
          </a:prstGeom>
        </p:spPr>
      </p:pic>
      <p:sp>
        <p:nvSpPr>
          <p:cNvPr id="12" name="乘号 11"/>
          <p:cNvSpPr/>
          <p:nvPr/>
        </p:nvSpPr>
        <p:spPr>
          <a:xfrm>
            <a:off x="4532508" y="2136014"/>
            <a:ext cx="588259" cy="588259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乘号 54"/>
          <p:cNvSpPr/>
          <p:nvPr/>
        </p:nvSpPr>
        <p:spPr>
          <a:xfrm>
            <a:off x="4593618" y="3317491"/>
            <a:ext cx="588259" cy="588259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文本框 66"/>
          <p:cNvSpPr txBox="1"/>
          <p:nvPr/>
        </p:nvSpPr>
        <p:spPr>
          <a:xfrm>
            <a:off x="6349687" y="3003496"/>
            <a:ext cx="1924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Continuous variables</a:t>
            </a:r>
          </a:p>
          <a:p>
            <a:endParaRPr lang="en-US" sz="1400" b="1" dirty="0"/>
          </a:p>
        </p:txBody>
      </p:sp>
      <p:sp>
        <p:nvSpPr>
          <p:cNvPr id="68" name="文本框 67"/>
          <p:cNvSpPr txBox="1"/>
          <p:nvPr/>
        </p:nvSpPr>
        <p:spPr>
          <a:xfrm>
            <a:off x="6349687" y="3312664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2. Multi-modal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6361146" y="3612483"/>
            <a:ext cx="1569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3. Motion features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90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肘形连接符 37"/>
          <p:cNvCxnSpPr>
            <a:stCxn id="56" idx="2"/>
          </p:cNvCxnSpPr>
          <p:nvPr/>
        </p:nvCxnSpPr>
        <p:spPr>
          <a:xfrm rot="5400000">
            <a:off x="2063904" y="3763765"/>
            <a:ext cx="303383" cy="1252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肘形连接符 84"/>
          <p:cNvCxnSpPr>
            <a:stCxn id="41" idx="2"/>
            <a:endCxn id="49" idx="3"/>
          </p:cNvCxnSpPr>
          <p:nvPr/>
        </p:nvCxnSpPr>
        <p:spPr>
          <a:xfrm rot="5400000">
            <a:off x="3099505" y="2738930"/>
            <a:ext cx="292617" cy="33127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4" idx="2"/>
          </p:cNvCxnSpPr>
          <p:nvPr/>
        </p:nvCxnSpPr>
        <p:spPr>
          <a:xfrm>
            <a:off x="4902199" y="3727036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Challenges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7828384" cy="43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From text to IMU data.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14678" y="3054396"/>
            <a:ext cx="841616" cy="9099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345411" y="2117510"/>
            <a:ext cx="952981" cy="576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MLM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sp>
        <p:nvSpPr>
          <p:cNvPr id="23" name="圆角矩形 22"/>
          <p:cNvSpPr/>
          <p:nvPr/>
        </p:nvSpPr>
        <p:spPr>
          <a:xfrm>
            <a:off x="4341460" y="2120741"/>
            <a:ext cx="968230" cy="57681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NSP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730458" y="2219914"/>
            <a:ext cx="841616" cy="402026"/>
            <a:chOff x="748588" y="2796541"/>
            <a:chExt cx="891371" cy="402026"/>
          </a:xfrm>
        </p:grpSpPr>
        <p:sp>
          <p:nvSpPr>
            <p:cNvPr id="21" name="矩形 20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946046" y="3015219"/>
            <a:ext cx="731290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Sentence-A</a:t>
            </a:r>
            <a:endParaRPr lang="en-US" sz="9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907376" y="4018177"/>
            <a:ext cx="1989647" cy="230832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FF0000"/>
                </a:solidFill>
              </a:rPr>
              <a:t>[CLS]   </a:t>
            </a:r>
            <a:r>
              <a:rPr lang="en-US" altLang="zh-CN" sz="900" b="1" u="sng" dirty="0"/>
              <a:t>Sentence-A</a:t>
            </a:r>
            <a:r>
              <a:rPr lang="en-US" altLang="zh-CN" sz="900" b="1" dirty="0"/>
              <a:t>  </a:t>
            </a:r>
            <a:r>
              <a:rPr lang="en-US" altLang="zh-CN" sz="900" b="1" dirty="0">
                <a:solidFill>
                  <a:srgbClr val="FF0000"/>
                </a:solidFill>
              </a:rPr>
              <a:t>[SEP] </a:t>
            </a:r>
            <a:r>
              <a:rPr lang="en-US" altLang="zh-CN" sz="900" b="1" u="sng" dirty="0"/>
              <a:t>Sentence-B</a:t>
            </a:r>
            <a:r>
              <a:rPr lang="en-US" altLang="zh-CN" sz="900" b="1" dirty="0"/>
              <a:t>…</a:t>
            </a:r>
            <a:endParaRPr lang="en-US" sz="900" b="1" dirty="0"/>
          </a:p>
        </p:txBody>
      </p:sp>
      <p:sp>
        <p:nvSpPr>
          <p:cNvPr id="42" name="圆角矩形 41"/>
          <p:cNvSpPr/>
          <p:nvPr/>
        </p:nvSpPr>
        <p:spPr>
          <a:xfrm>
            <a:off x="2084934" y="4404542"/>
            <a:ext cx="1530912" cy="2308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Dictionary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747809" y="4336819"/>
            <a:ext cx="841616" cy="402026"/>
            <a:chOff x="748588" y="2796541"/>
            <a:chExt cx="891371" cy="40202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4" name="矩形 43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肘形连接符 49"/>
          <p:cNvCxnSpPr>
            <a:endCxn id="22" idx="0"/>
          </p:cNvCxnSpPr>
          <p:nvPr/>
        </p:nvCxnSpPr>
        <p:spPr>
          <a:xfrm flipV="1">
            <a:off x="1152848" y="2117510"/>
            <a:ext cx="1669054" cy="61776"/>
          </a:xfrm>
          <a:prstGeom prst="bentConnector4">
            <a:avLst>
              <a:gd name="adj1" fmla="val 724"/>
              <a:gd name="adj2" fmla="val 4700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endCxn id="23" idx="0"/>
          </p:cNvCxnSpPr>
          <p:nvPr/>
        </p:nvCxnSpPr>
        <p:spPr>
          <a:xfrm flipV="1">
            <a:off x="1152848" y="2120741"/>
            <a:ext cx="3672727" cy="58545"/>
          </a:xfrm>
          <a:prstGeom prst="bentConnector4">
            <a:avLst>
              <a:gd name="adj1" fmla="val 116"/>
              <a:gd name="adj2" fmla="val 4904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1135486" y="4010098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1152848" y="2713907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圆角矩形 73"/>
          <p:cNvSpPr/>
          <p:nvPr/>
        </p:nvSpPr>
        <p:spPr>
          <a:xfrm>
            <a:off x="4136743" y="3496204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onnect</a:t>
            </a:r>
            <a:endParaRPr lang="en-US" sz="1400" b="1" dirty="0"/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47266" y="2713907"/>
            <a:ext cx="0" cy="37981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003102" y="3016011"/>
            <a:ext cx="724878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Sentence-B</a:t>
            </a:r>
            <a:endParaRPr lang="en-US" sz="900" b="1" dirty="0"/>
          </a:p>
        </p:txBody>
      </p:sp>
      <p:cxnSp>
        <p:nvCxnSpPr>
          <p:cNvPr id="52" name="直接箭头连接符 51"/>
          <p:cNvCxnSpPr>
            <a:stCxn id="51" idx="1"/>
            <a:endCxn id="40" idx="3"/>
          </p:cNvCxnSpPr>
          <p:nvPr/>
        </p:nvCxnSpPr>
        <p:spPr>
          <a:xfrm flipH="1" flipV="1">
            <a:off x="4677336" y="3130635"/>
            <a:ext cx="325766" cy="79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4404361" y="3291908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5415281" y="3291908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086461" y="3018788"/>
            <a:ext cx="1705916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  Welcome   To</a:t>
            </a:r>
            <a:r>
              <a:rPr lang="en-US" altLang="zh-CN" sz="900" b="1" dirty="0">
                <a:solidFill>
                  <a:srgbClr val="FF0000"/>
                </a:solidFill>
              </a:rPr>
              <a:t>     </a:t>
            </a:r>
            <a:r>
              <a:rPr lang="en-US" altLang="zh-CN" sz="900" b="1" dirty="0"/>
              <a:t>ACM     SenSys</a:t>
            </a:r>
            <a:endParaRPr lang="en-US" sz="900" b="1" dirty="0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2821901" y="3260135"/>
            <a:ext cx="0" cy="6779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880603" y="4007411"/>
            <a:ext cx="1922321" cy="230832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Welcome   </a:t>
            </a:r>
            <a:r>
              <a:rPr lang="en-US" altLang="zh-CN" sz="900" b="1" dirty="0">
                <a:solidFill>
                  <a:srgbClr val="FF0000"/>
                </a:solidFill>
              </a:rPr>
              <a:t>[MASK]     </a:t>
            </a:r>
            <a:r>
              <a:rPr lang="en-US" altLang="zh-CN" sz="900" b="1" dirty="0"/>
              <a:t>ACM     SenSys</a:t>
            </a:r>
            <a:endParaRPr lang="en-US" sz="900" b="1" dirty="0"/>
          </a:p>
        </p:txBody>
      </p:sp>
      <p:sp>
        <p:nvSpPr>
          <p:cNvPr id="57" name="圆角矩形 56"/>
          <p:cNvSpPr/>
          <p:nvPr/>
        </p:nvSpPr>
        <p:spPr>
          <a:xfrm>
            <a:off x="2068506" y="3483671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Mask</a:t>
            </a: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2821901" y="2694328"/>
            <a:ext cx="0" cy="26740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679185" y="3016587"/>
            <a:ext cx="268975" cy="2330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文本框 59"/>
          <p:cNvSpPr txBox="1"/>
          <p:nvPr/>
        </p:nvSpPr>
        <p:spPr>
          <a:xfrm>
            <a:off x="6282479" y="2061794"/>
            <a:ext cx="393056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/>
              <a:t>Text</a:t>
            </a: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7015906" y="2359745"/>
            <a:ext cx="49233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7940603" y="2061794"/>
            <a:ext cx="391454" cy="23083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IMU</a:t>
            </a:r>
            <a:endParaRPr lang="en-US" sz="900" b="1" dirty="0"/>
          </a:p>
        </p:txBody>
      </p:sp>
      <p:sp>
        <p:nvSpPr>
          <p:cNvPr id="63" name="文本框 62"/>
          <p:cNvSpPr txBox="1"/>
          <p:nvPr/>
        </p:nvSpPr>
        <p:spPr>
          <a:xfrm>
            <a:off x="6139636" y="2463496"/>
            <a:ext cx="689612" cy="230832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/>
              <a:t>A B C D E F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194" y="2367282"/>
            <a:ext cx="1112520" cy="33012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49687" y="3003496"/>
            <a:ext cx="1924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Continuous variables</a:t>
            </a:r>
          </a:p>
          <a:p>
            <a:endParaRPr lang="en-US" sz="1400" b="1" dirty="0"/>
          </a:p>
        </p:txBody>
      </p:sp>
      <p:sp>
        <p:nvSpPr>
          <p:cNvPr id="65" name="乘号 64"/>
          <p:cNvSpPr/>
          <p:nvPr/>
        </p:nvSpPr>
        <p:spPr>
          <a:xfrm>
            <a:off x="1042878" y="3647550"/>
            <a:ext cx="215402" cy="215402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文本框 65"/>
          <p:cNvSpPr txBox="1"/>
          <p:nvPr/>
        </p:nvSpPr>
        <p:spPr>
          <a:xfrm>
            <a:off x="6349687" y="3312664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2. Multi-modal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361146" y="3612483"/>
            <a:ext cx="1569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3. Motion features</a:t>
            </a:r>
          </a:p>
          <a:p>
            <a:endParaRPr lang="en-US" sz="1400" b="1" dirty="0"/>
          </a:p>
        </p:txBody>
      </p:sp>
      <p:sp>
        <p:nvSpPr>
          <p:cNvPr id="68" name="乘号 67"/>
          <p:cNvSpPr/>
          <p:nvPr/>
        </p:nvSpPr>
        <p:spPr>
          <a:xfrm>
            <a:off x="1055368" y="2322443"/>
            <a:ext cx="215402" cy="215402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文本框 66"/>
          <p:cNvSpPr txBox="1"/>
          <p:nvPr/>
        </p:nvSpPr>
        <p:spPr>
          <a:xfrm>
            <a:off x="6361145" y="3915054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4. Efficiency</a:t>
            </a:r>
          </a:p>
        </p:txBody>
      </p:sp>
      <p:sp>
        <p:nvSpPr>
          <p:cNvPr id="69" name="乘号 68"/>
          <p:cNvSpPr/>
          <p:nvPr/>
        </p:nvSpPr>
        <p:spPr>
          <a:xfrm>
            <a:off x="3026108" y="2200725"/>
            <a:ext cx="215402" cy="215402"/>
          </a:xfrm>
          <a:prstGeom prst="mathMultiply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0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箭头连接符 38"/>
          <p:cNvCxnSpPr>
            <a:endCxn id="88" idx="0"/>
          </p:cNvCxnSpPr>
          <p:nvPr/>
        </p:nvCxnSpPr>
        <p:spPr>
          <a:xfrm>
            <a:off x="2821901" y="3319790"/>
            <a:ext cx="0" cy="100326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Design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3878790" y="3278680"/>
            <a:ext cx="1849016" cy="415276"/>
          </a:xfrm>
          <a:noFill/>
          <a:ln w="28575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Normalization</a:t>
            </a:r>
            <a:endParaRPr lang="en-US" altLang="zh-CN" sz="1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475526" y="2314163"/>
            <a:ext cx="19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Continuous variables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486984" y="2841322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2. Multi-modal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486984" y="3368481"/>
            <a:ext cx="1569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3. Motion features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486984" y="3895640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4. Efficiency</a:t>
            </a: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0" y="1416895"/>
            <a:ext cx="7828384" cy="43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000" dirty="0"/>
              <a:t>Adapt BERT to IMU data.</a:t>
            </a:r>
          </a:p>
        </p:txBody>
      </p:sp>
      <p:cxnSp>
        <p:nvCxnSpPr>
          <p:cNvPr id="38" name="肘形连接符 37"/>
          <p:cNvCxnSpPr>
            <a:stCxn id="88" idx="1"/>
            <a:endCxn id="55" idx="2"/>
          </p:cNvCxnSpPr>
          <p:nvPr/>
        </p:nvCxnSpPr>
        <p:spPr>
          <a:xfrm rot="10800000">
            <a:off x="1135487" y="3964378"/>
            <a:ext cx="1130155" cy="52374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714678" y="3054396"/>
            <a:ext cx="841616" cy="9099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345411" y="2117510"/>
            <a:ext cx="952981" cy="576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MLM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grpSp>
        <p:nvGrpSpPr>
          <p:cNvPr id="57" name="组合 56"/>
          <p:cNvGrpSpPr/>
          <p:nvPr/>
        </p:nvGrpSpPr>
        <p:grpSpPr>
          <a:xfrm>
            <a:off x="730458" y="2219914"/>
            <a:ext cx="841616" cy="402026"/>
            <a:chOff x="748588" y="2796541"/>
            <a:chExt cx="891371" cy="402026"/>
          </a:xfrm>
        </p:grpSpPr>
        <p:sp>
          <p:nvSpPr>
            <p:cNvPr id="58" name="矩形 57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肘形连接符 80"/>
          <p:cNvCxnSpPr>
            <a:endCxn id="56" idx="0"/>
          </p:cNvCxnSpPr>
          <p:nvPr/>
        </p:nvCxnSpPr>
        <p:spPr>
          <a:xfrm flipV="1">
            <a:off x="1152848" y="2117510"/>
            <a:ext cx="1669054" cy="61776"/>
          </a:xfrm>
          <a:prstGeom prst="bentConnector4">
            <a:avLst>
              <a:gd name="adj1" fmla="val 724"/>
              <a:gd name="adj2" fmla="val 4700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1152848" y="2713907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圆角矩形 83"/>
          <p:cNvSpPr/>
          <p:nvPr/>
        </p:nvSpPr>
        <p:spPr>
          <a:xfrm>
            <a:off x="2056445" y="3669622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Mask</a:t>
            </a:r>
          </a:p>
        </p:txBody>
      </p:sp>
      <p:cxnSp>
        <p:nvCxnSpPr>
          <p:cNvPr id="85" name="直接箭头连接符 84"/>
          <p:cNvCxnSpPr/>
          <p:nvPr/>
        </p:nvCxnSpPr>
        <p:spPr>
          <a:xfrm>
            <a:off x="2821901" y="2694328"/>
            <a:ext cx="0" cy="26740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7" name="图片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30" y="2968629"/>
            <a:ext cx="1112520" cy="330121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41" y="4323059"/>
            <a:ext cx="1112520" cy="330121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2679185" y="4344436"/>
            <a:ext cx="268975" cy="2802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直接箭头连接符 89"/>
          <p:cNvCxnSpPr>
            <a:stCxn id="31" idx="1"/>
            <a:endCxn id="14" idx="3"/>
          </p:cNvCxnSpPr>
          <p:nvPr/>
        </p:nvCxnSpPr>
        <p:spPr>
          <a:xfrm flipH="1">
            <a:off x="5727806" y="2995211"/>
            <a:ext cx="759178" cy="491107"/>
          </a:xfrm>
          <a:prstGeom prst="straightConnector1">
            <a:avLst/>
          </a:prstGeom>
          <a:ln w="28575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2702521" y="3366938"/>
            <a:ext cx="238760" cy="23876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直接箭头连接符 109"/>
          <p:cNvCxnSpPr>
            <a:stCxn id="14" idx="1"/>
            <a:endCxn id="97" idx="6"/>
          </p:cNvCxnSpPr>
          <p:nvPr/>
        </p:nvCxnSpPr>
        <p:spPr>
          <a:xfrm flipH="1">
            <a:off x="2941281" y="3486318"/>
            <a:ext cx="937509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8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Normalization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6"/>
            <a:ext cx="7828384" cy="981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IMU sensors have varied distributions:</a:t>
            </a:r>
          </a:p>
          <a:p>
            <a:r>
              <a:rPr lang="en-US" altLang="zh-CN" sz="2000" dirty="0"/>
              <a:t>Previous solutions: mean-variance, min-max, magnitude, FFT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20DAF7-11D1-4394-9E20-A42399DF573E}"/>
              </a:ext>
            </a:extLst>
          </p:cNvPr>
          <p:cNvSpPr txBox="1">
            <a:spLocks/>
          </p:cNvSpPr>
          <p:nvPr/>
        </p:nvSpPr>
        <p:spPr>
          <a:xfrm>
            <a:off x="1826130" y="2324234"/>
            <a:ext cx="5090523" cy="467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400" b="1" dirty="0">
                <a:solidFill>
                  <a:srgbClr val="C00000"/>
                </a:solidFill>
              </a:rPr>
              <a:t>They lose important information!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457200" y="3060785"/>
            <a:ext cx="7828384" cy="981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Our solution: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l="25356" t="43591" r="17645" b="35076"/>
          <a:stretch/>
        </p:blipFill>
        <p:spPr>
          <a:xfrm>
            <a:off x="1534212" y="3440772"/>
            <a:ext cx="5674360" cy="119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箭头连接符 38"/>
          <p:cNvCxnSpPr>
            <a:endCxn id="88" idx="0"/>
          </p:cNvCxnSpPr>
          <p:nvPr/>
        </p:nvCxnSpPr>
        <p:spPr>
          <a:xfrm>
            <a:off x="2821901" y="3319790"/>
            <a:ext cx="0" cy="100326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Design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007189" y="2787572"/>
            <a:ext cx="967530" cy="415276"/>
          </a:xfrm>
          <a:noFill/>
          <a:ln w="28575"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Fusion</a:t>
            </a:r>
            <a:endParaRPr lang="en-US" altLang="zh-CN" sz="1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475526" y="2314163"/>
            <a:ext cx="19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Continuous variables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486984" y="2841322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2. Multi-modal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486984" y="3368481"/>
            <a:ext cx="1569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3. Motion features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486984" y="3895640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4. Efficiency</a:t>
            </a: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0" y="1416895"/>
            <a:ext cx="7828384" cy="43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000" dirty="0"/>
              <a:t>Adapt BERT to IMU data.</a:t>
            </a:r>
          </a:p>
        </p:txBody>
      </p:sp>
      <p:cxnSp>
        <p:nvCxnSpPr>
          <p:cNvPr id="38" name="肘形连接符 37"/>
          <p:cNvCxnSpPr>
            <a:stCxn id="88" idx="1"/>
            <a:endCxn id="55" idx="2"/>
          </p:cNvCxnSpPr>
          <p:nvPr/>
        </p:nvCxnSpPr>
        <p:spPr>
          <a:xfrm rot="10800000">
            <a:off x="1135487" y="3964378"/>
            <a:ext cx="1130155" cy="52374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714678" y="3054396"/>
            <a:ext cx="841616" cy="9099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345411" y="2117510"/>
            <a:ext cx="952981" cy="576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MLM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grpSp>
        <p:nvGrpSpPr>
          <p:cNvPr id="57" name="组合 56"/>
          <p:cNvGrpSpPr/>
          <p:nvPr/>
        </p:nvGrpSpPr>
        <p:grpSpPr>
          <a:xfrm>
            <a:off x="730458" y="2219914"/>
            <a:ext cx="841616" cy="402026"/>
            <a:chOff x="748588" y="2796541"/>
            <a:chExt cx="891371" cy="402026"/>
          </a:xfrm>
        </p:grpSpPr>
        <p:sp>
          <p:nvSpPr>
            <p:cNvPr id="58" name="矩形 57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肘形连接符 80"/>
          <p:cNvCxnSpPr>
            <a:endCxn id="56" idx="0"/>
          </p:cNvCxnSpPr>
          <p:nvPr/>
        </p:nvCxnSpPr>
        <p:spPr>
          <a:xfrm flipV="1">
            <a:off x="1152848" y="2117510"/>
            <a:ext cx="1669054" cy="61776"/>
          </a:xfrm>
          <a:prstGeom prst="bentConnector4">
            <a:avLst>
              <a:gd name="adj1" fmla="val 724"/>
              <a:gd name="adj2" fmla="val 4700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1152848" y="2713907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圆角矩形 83"/>
          <p:cNvSpPr/>
          <p:nvPr/>
        </p:nvSpPr>
        <p:spPr>
          <a:xfrm>
            <a:off x="2056445" y="3669622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Mask</a:t>
            </a:r>
          </a:p>
        </p:txBody>
      </p:sp>
      <p:cxnSp>
        <p:nvCxnSpPr>
          <p:cNvPr id="85" name="直接箭头连接符 84"/>
          <p:cNvCxnSpPr/>
          <p:nvPr/>
        </p:nvCxnSpPr>
        <p:spPr>
          <a:xfrm>
            <a:off x="2821901" y="2694328"/>
            <a:ext cx="0" cy="26740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7" name="图片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30" y="2968629"/>
            <a:ext cx="1112520" cy="330121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41" y="4323059"/>
            <a:ext cx="1112520" cy="330121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2679185" y="4344436"/>
            <a:ext cx="268975" cy="2802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直接箭头连接符 89"/>
          <p:cNvCxnSpPr>
            <a:stCxn id="31" idx="1"/>
            <a:endCxn id="14" idx="3"/>
          </p:cNvCxnSpPr>
          <p:nvPr/>
        </p:nvCxnSpPr>
        <p:spPr>
          <a:xfrm flipH="1" flipV="1">
            <a:off x="4974719" y="2995210"/>
            <a:ext cx="1512265" cy="1"/>
          </a:xfrm>
          <a:prstGeom prst="straightConnector1">
            <a:avLst/>
          </a:prstGeom>
          <a:ln w="28575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椭圆 96"/>
          <p:cNvSpPr/>
          <p:nvPr/>
        </p:nvSpPr>
        <p:spPr>
          <a:xfrm>
            <a:off x="1016106" y="4354345"/>
            <a:ext cx="238760" cy="23876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B3D89"/>
                </a:solidFill>
              </a:rPr>
              <a:t>Fusion</a:t>
            </a:r>
            <a:endParaRPr lang="en-US" sz="3200" dirty="0">
              <a:solidFill>
                <a:srgbClr val="0B3D8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6"/>
            <a:ext cx="7828384" cy="557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Align </a:t>
            </a:r>
            <a:r>
              <a:rPr lang="en-US" altLang="zh-CN" sz="2000" dirty="0"/>
              <a:t>data: IMU readings are naturally well-aligned. 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269" y="2328839"/>
            <a:ext cx="2929730" cy="1822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66341" y="2670878"/>
            <a:ext cx="1745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Accelerometer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066341" y="3097593"/>
            <a:ext cx="1306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</a:t>
            </a:r>
            <a:r>
              <a:rPr lang="en-US" altLang="zh-CN" sz="2000" b="1" dirty="0"/>
              <a:t>yroscope</a:t>
            </a:r>
            <a:endParaRPr lang="en-US" sz="2000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5081729" y="3524308"/>
            <a:ext cx="1789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Magnetometer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752388" y="4387591"/>
            <a:ext cx="1358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</a:t>
            </a:r>
            <a:r>
              <a:rPr lang="en-US" altLang="zh-CN" sz="2000" b="1" dirty="0"/>
              <a:t>ime Index</a:t>
            </a:r>
            <a:endParaRPr lang="en-US" sz="2000" b="1" dirty="0"/>
          </a:p>
        </p:txBody>
      </p:sp>
      <p:cxnSp>
        <p:nvCxnSpPr>
          <p:cNvPr id="7" name="直接箭头连接符 6"/>
          <p:cNvCxnSpPr>
            <a:stCxn id="4" idx="1"/>
          </p:cNvCxnSpPr>
          <p:nvPr/>
        </p:nvCxnSpPr>
        <p:spPr>
          <a:xfrm flipH="1">
            <a:off x="4573014" y="2870933"/>
            <a:ext cx="49332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H="1">
            <a:off x="4588402" y="3297648"/>
            <a:ext cx="49332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>
            <a:off x="4610243" y="3724363"/>
            <a:ext cx="49332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2325455" y="4024743"/>
            <a:ext cx="0" cy="36284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2624284" y="4024743"/>
            <a:ext cx="0" cy="36284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2910174" y="4024743"/>
            <a:ext cx="0" cy="36284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V="1">
            <a:off x="3227663" y="4024743"/>
            <a:ext cx="0" cy="36284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V="1">
            <a:off x="3526492" y="4024743"/>
            <a:ext cx="0" cy="36284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3812382" y="4024743"/>
            <a:ext cx="0" cy="36284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V="1">
            <a:off x="4111708" y="4024743"/>
            <a:ext cx="0" cy="36284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4397598" y="4024743"/>
            <a:ext cx="0" cy="36284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3"/>
          <a:srcRect r="2231"/>
          <a:stretch/>
        </p:blipFill>
        <p:spPr>
          <a:xfrm>
            <a:off x="2307094" y="1888075"/>
            <a:ext cx="2199231" cy="64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2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B3D89"/>
                </a:solidFill>
              </a:rPr>
              <a:t>Fusion</a:t>
            </a:r>
            <a:endParaRPr lang="en-US" sz="3200" dirty="0">
              <a:solidFill>
                <a:srgbClr val="0B3D8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7828384" cy="1266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Fuse data: expand feature space.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149" y="1824265"/>
            <a:ext cx="3359897" cy="6871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02" y="2700862"/>
            <a:ext cx="1319840" cy="4955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088" y="2661857"/>
            <a:ext cx="1315616" cy="507226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 flipH="1">
            <a:off x="3336460" y="2895262"/>
            <a:ext cx="108927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内容占位符 2"/>
          <p:cNvSpPr txBox="1">
            <a:spLocks/>
          </p:cNvSpPr>
          <p:nvPr/>
        </p:nvSpPr>
        <p:spPr>
          <a:xfrm>
            <a:off x="457200" y="3368661"/>
            <a:ext cx="7828384" cy="126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000" dirty="0"/>
              <a:t>Fuse data: normalize expanded features.</a:t>
            </a:r>
          </a:p>
          <a:p>
            <a:pPr marL="0" indent="0">
              <a:buFont typeface="Arial"/>
              <a:buNone/>
            </a:pPr>
            <a:endParaRPr lang="en-US" altLang="zh-CN" sz="2000" dirty="0"/>
          </a:p>
          <a:p>
            <a:pPr marL="0" indent="0">
              <a:buFont typeface="Arial"/>
              <a:buNone/>
            </a:pPr>
            <a:endParaRPr lang="en-US" altLang="zh-CN" sz="2000" dirty="0"/>
          </a:p>
          <a:p>
            <a:pPr marL="0" indent="0">
              <a:buFont typeface="Arial"/>
              <a:buNone/>
            </a:pPr>
            <a:endParaRPr lang="en-US" altLang="zh-CN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195" y="3732409"/>
            <a:ext cx="5175167" cy="934293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38531" y="1824265"/>
            <a:ext cx="409440" cy="68642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/>
          <p:cNvSpPr/>
          <p:nvPr/>
        </p:nvSpPr>
        <p:spPr>
          <a:xfrm>
            <a:off x="2201149" y="1865493"/>
            <a:ext cx="409440" cy="68642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6896"/>
            <a:ext cx="3965510" cy="2907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IMU sensors in mobile devices:</a:t>
            </a:r>
          </a:p>
          <a:p>
            <a:r>
              <a:rPr lang="en-US" sz="2000" dirty="0"/>
              <a:t>Accelerometer</a:t>
            </a:r>
          </a:p>
          <a:p>
            <a:r>
              <a:rPr lang="en-US" sz="2000" dirty="0"/>
              <a:t>Gyroscope</a:t>
            </a:r>
          </a:p>
          <a:p>
            <a:r>
              <a:rPr lang="en-US" sz="2000" dirty="0"/>
              <a:t>Magnetometer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4640424" y="1416896"/>
            <a:ext cx="4204995" cy="290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Potential applications: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</a:t>
            </a:r>
            <a:r>
              <a:rPr lang="en-US" altLang="zh-CN" sz="2000" dirty="0"/>
              <a:t>uman activity 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Human computer interaction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Indoor localization</a:t>
            </a:r>
          </a:p>
        </p:txBody>
      </p:sp>
      <p:pic>
        <p:nvPicPr>
          <p:cNvPr id="16" name="Picture 2" descr="Accelerometer Icon #69895 - Free Icons Libra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23" y="3281338"/>
            <a:ext cx="1249658" cy="12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tect Users&amp;#39; Activity in Android Using the Transition API | by Younes  Charfaoui | Heartbea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4" b="22333"/>
          <a:stretch/>
        </p:blipFill>
        <p:spPr bwMode="auto">
          <a:xfrm>
            <a:off x="4422710" y="3281338"/>
            <a:ext cx="4300888" cy="117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martwatch - Free technology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74" y="4051651"/>
            <a:ext cx="704235" cy="70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martphone Free Icon of Data And Devices icon pa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16" y="3023746"/>
            <a:ext cx="822875" cy="82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mart Glasses Icons - Download Free Vector Icons | Noun Proje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94" y="2957163"/>
            <a:ext cx="889458" cy="88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arphone Icon Icons - Download Free Vector Icons | Noun Projec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97" y="3915242"/>
            <a:ext cx="977052" cy="97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84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箭头连接符 38"/>
          <p:cNvCxnSpPr>
            <a:endCxn id="88" idx="0"/>
          </p:cNvCxnSpPr>
          <p:nvPr/>
        </p:nvCxnSpPr>
        <p:spPr>
          <a:xfrm>
            <a:off x="2821901" y="3319790"/>
            <a:ext cx="0" cy="100326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Design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233183" y="2775721"/>
            <a:ext cx="1265608" cy="750508"/>
          </a:xfrm>
          <a:noFill/>
          <a:ln w="28575">
            <a:solidFill>
              <a:srgbClr val="C00000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2000" dirty="0"/>
              <a:t>Training </a:t>
            </a:r>
          </a:p>
          <a:p>
            <a:pPr marL="0" indent="0" algn="ctr">
              <a:buNone/>
            </a:pPr>
            <a:r>
              <a:rPr lang="en-US" altLang="zh-CN" sz="2000" dirty="0"/>
              <a:t>Method</a:t>
            </a:r>
            <a:endParaRPr lang="en-US" altLang="zh-CN" sz="1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475526" y="2314163"/>
            <a:ext cx="19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Continuous variables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486984" y="2841322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2. Multi-modal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486984" y="3368481"/>
            <a:ext cx="1569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3. Motion features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486984" y="3895640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4. Efficiency</a:t>
            </a: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0" y="1416895"/>
            <a:ext cx="7828384" cy="43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000" dirty="0"/>
              <a:t>Adapt BERT to IMU data.</a:t>
            </a:r>
          </a:p>
        </p:txBody>
      </p:sp>
      <p:cxnSp>
        <p:nvCxnSpPr>
          <p:cNvPr id="38" name="肘形连接符 37"/>
          <p:cNvCxnSpPr>
            <a:stCxn id="88" idx="1"/>
            <a:endCxn id="55" idx="2"/>
          </p:cNvCxnSpPr>
          <p:nvPr/>
        </p:nvCxnSpPr>
        <p:spPr>
          <a:xfrm rot="10800000">
            <a:off x="1135487" y="3964378"/>
            <a:ext cx="1130155" cy="52374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714678" y="3054396"/>
            <a:ext cx="841616" cy="9099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345411" y="2117510"/>
            <a:ext cx="952981" cy="576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MLM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grpSp>
        <p:nvGrpSpPr>
          <p:cNvPr id="57" name="组合 56"/>
          <p:cNvGrpSpPr/>
          <p:nvPr/>
        </p:nvGrpSpPr>
        <p:grpSpPr>
          <a:xfrm>
            <a:off x="730458" y="2219914"/>
            <a:ext cx="841616" cy="402026"/>
            <a:chOff x="748588" y="2796541"/>
            <a:chExt cx="891371" cy="402026"/>
          </a:xfrm>
        </p:grpSpPr>
        <p:sp>
          <p:nvSpPr>
            <p:cNvPr id="58" name="矩形 57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肘形连接符 80"/>
          <p:cNvCxnSpPr>
            <a:endCxn id="56" idx="0"/>
          </p:cNvCxnSpPr>
          <p:nvPr/>
        </p:nvCxnSpPr>
        <p:spPr>
          <a:xfrm flipV="1">
            <a:off x="1152848" y="2117510"/>
            <a:ext cx="1669054" cy="61776"/>
          </a:xfrm>
          <a:prstGeom prst="bentConnector4">
            <a:avLst>
              <a:gd name="adj1" fmla="val 724"/>
              <a:gd name="adj2" fmla="val 4700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1152848" y="2713907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圆角矩形 83"/>
          <p:cNvSpPr/>
          <p:nvPr/>
        </p:nvSpPr>
        <p:spPr>
          <a:xfrm>
            <a:off x="2056445" y="3669622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Mask</a:t>
            </a:r>
          </a:p>
        </p:txBody>
      </p:sp>
      <p:cxnSp>
        <p:nvCxnSpPr>
          <p:cNvPr id="85" name="直接箭头连接符 84"/>
          <p:cNvCxnSpPr/>
          <p:nvPr/>
        </p:nvCxnSpPr>
        <p:spPr>
          <a:xfrm>
            <a:off x="2821901" y="2694328"/>
            <a:ext cx="0" cy="26740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7" name="图片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30" y="2968629"/>
            <a:ext cx="1112520" cy="330121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41" y="4323059"/>
            <a:ext cx="1112520" cy="330121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2679185" y="4344436"/>
            <a:ext cx="268975" cy="2802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直接箭头连接符 89"/>
          <p:cNvCxnSpPr>
            <a:stCxn id="30" idx="1"/>
            <a:endCxn id="14" idx="3"/>
          </p:cNvCxnSpPr>
          <p:nvPr/>
        </p:nvCxnSpPr>
        <p:spPr>
          <a:xfrm flipH="1">
            <a:off x="5498791" y="2468052"/>
            <a:ext cx="976735" cy="682923"/>
          </a:xfrm>
          <a:prstGeom prst="straightConnector1">
            <a:avLst/>
          </a:prstGeom>
          <a:ln w="28575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2" idx="1"/>
            <a:endCxn id="14" idx="3"/>
          </p:cNvCxnSpPr>
          <p:nvPr/>
        </p:nvCxnSpPr>
        <p:spPr>
          <a:xfrm flipH="1" flipV="1">
            <a:off x="5498791" y="3150975"/>
            <a:ext cx="988193" cy="371395"/>
          </a:xfrm>
          <a:prstGeom prst="straightConnector1">
            <a:avLst/>
          </a:prstGeom>
          <a:ln w="28575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2702521" y="3672635"/>
            <a:ext cx="238760" cy="23876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椭圆 44"/>
          <p:cNvSpPr/>
          <p:nvPr/>
        </p:nvSpPr>
        <p:spPr>
          <a:xfrm>
            <a:off x="2691034" y="2299207"/>
            <a:ext cx="238760" cy="23876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9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Training method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108302" cy="2944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LIMU-BERT:</a:t>
            </a:r>
          </a:p>
          <a:p>
            <a:pPr marL="457200" indent="-457200">
              <a:buAutoNum type="arabicPeriod"/>
            </a:pPr>
            <a:r>
              <a:rPr lang="en-US" altLang="zh-CN" sz="2000" dirty="0"/>
              <a:t>Adopt MLM and skip NSP.</a:t>
            </a:r>
          </a:p>
          <a:p>
            <a:pPr marL="457200" indent="-457200">
              <a:buAutoNum type="arabicPeriod"/>
            </a:pPr>
            <a:r>
              <a:rPr lang="en-US" altLang="zh-CN" sz="2000" dirty="0"/>
              <a:t>Reconstruction task is treated as a regression problem.</a:t>
            </a:r>
          </a:p>
          <a:p>
            <a:pPr marL="457200" indent="-457200">
              <a:buAutoNum type="arabicPeriod"/>
            </a:pPr>
            <a:r>
              <a:rPr lang="en-US" altLang="zh-CN" sz="2000" dirty="0"/>
              <a:t>Mask N continuous readings, which is sampled from a geometric distribution.</a:t>
            </a:r>
          </a:p>
          <a:p>
            <a:pPr marL="457200" indent="-457200">
              <a:buAutoNum type="arabicPeriod"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30" y="3176418"/>
            <a:ext cx="4387362" cy="1291120"/>
          </a:xfrm>
          <a:prstGeom prst="rect">
            <a:avLst/>
          </a:prstGeom>
        </p:spPr>
      </p:pic>
      <p:sp>
        <p:nvSpPr>
          <p:cNvPr id="51" name="TextBox 38">
            <a:extLst>
              <a:ext uri="{FF2B5EF4-FFF2-40B4-BE49-F238E27FC236}">
                <a16:creationId xmlns:a16="http://schemas.microsoft.com/office/drawing/2014/main" id="{FEE1C25C-7875-404E-9AC5-D47EFF49ED77}"/>
              </a:ext>
            </a:extLst>
          </p:cNvPr>
          <p:cNvSpPr txBox="1"/>
          <p:nvPr/>
        </p:nvSpPr>
        <p:spPr>
          <a:xfrm>
            <a:off x="2372537" y="4498451"/>
            <a:ext cx="859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BERT</a:t>
            </a:r>
          </a:p>
        </p:txBody>
      </p:sp>
      <p:sp>
        <p:nvSpPr>
          <p:cNvPr id="52" name="TextBox 39">
            <a:extLst>
              <a:ext uri="{FF2B5EF4-FFF2-40B4-BE49-F238E27FC236}">
                <a16:creationId xmlns:a16="http://schemas.microsoft.com/office/drawing/2014/main" id="{78092077-86AF-46DC-9D91-140194655D58}"/>
              </a:ext>
            </a:extLst>
          </p:cNvPr>
          <p:cNvSpPr txBox="1"/>
          <p:nvPr/>
        </p:nvSpPr>
        <p:spPr>
          <a:xfrm>
            <a:off x="4156981" y="4498451"/>
            <a:ext cx="147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LIMU-BERT</a:t>
            </a:r>
          </a:p>
        </p:txBody>
      </p:sp>
      <p:cxnSp>
        <p:nvCxnSpPr>
          <p:cNvPr id="53" name="直接箭头连接符 52"/>
          <p:cNvCxnSpPr/>
          <p:nvPr/>
        </p:nvCxnSpPr>
        <p:spPr>
          <a:xfrm flipH="1" flipV="1">
            <a:off x="2108718" y="4361530"/>
            <a:ext cx="111968" cy="19180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2304661" y="4328581"/>
            <a:ext cx="67876" cy="22475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C9C9AD50-E13E-4A7A-9E4A-261B015044A0}"/>
              </a:ext>
            </a:extLst>
          </p:cNvPr>
          <p:cNvSpPr/>
          <p:nvPr/>
        </p:nvSpPr>
        <p:spPr>
          <a:xfrm rot="10800000">
            <a:off x="2063409" y="3199363"/>
            <a:ext cx="314554" cy="175685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167" y="2837120"/>
            <a:ext cx="2865348" cy="3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1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箭头连接符 38"/>
          <p:cNvCxnSpPr>
            <a:endCxn id="88" idx="0"/>
          </p:cNvCxnSpPr>
          <p:nvPr/>
        </p:nvCxnSpPr>
        <p:spPr>
          <a:xfrm>
            <a:off x="2821901" y="3319790"/>
            <a:ext cx="0" cy="100326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Design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085023" y="3669622"/>
            <a:ext cx="1535882" cy="750508"/>
          </a:xfrm>
          <a:noFill/>
          <a:ln w="28575">
            <a:solidFill>
              <a:srgbClr val="C00000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2000" dirty="0"/>
              <a:t>Lightweight</a:t>
            </a:r>
          </a:p>
          <a:p>
            <a:pPr marL="0" indent="0" algn="ctr">
              <a:buNone/>
            </a:pPr>
            <a:r>
              <a:rPr lang="en-US" altLang="zh-CN" sz="2000" dirty="0"/>
              <a:t>Model</a:t>
            </a:r>
            <a:endParaRPr lang="en-US" altLang="zh-CN" sz="1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6475526" y="2314163"/>
            <a:ext cx="1924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Continuous variables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486984" y="2841322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2. Multi-modal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486984" y="3368481"/>
            <a:ext cx="1569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3. Motion features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486984" y="3895640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4. Efficiency</a:t>
            </a: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457200" y="1416895"/>
            <a:ext cx="7828384" cy="439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000" dirty="0"/>
              <a:t>Adapt BERT to IMU data.</a:t>
            </a:r>
          </a:p>
        </p:txBody>
      </p:sp>
      <p:cxnSp>
        <p:nvCxnSpPr>
          <p:cNvPr id="38" name="肘形连接符 37"/>
          <p:cNvCxnSpPr>
            <a:stCxn id="88" idx="1"/>
            <a:endCxn id="55" idx="2"/>
          </p:cNvCxnSpPr>
          <p:nvPr/>
        </p:nvCxnSpPr>
        <p:spPr>
          <a:xfrm rot="10800000">
            <a:off x="1135487" y="3964378"/>
            <a:ext cx="1130155" cy="52374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714678" y="3054396"/>
            <a:ext cx="841616" cy="9099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345411" y="2117510"/>
            <a:ext cx="952981" cy="576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MLM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grpSp>
        <p:nvGrpSpPr>
          <p:cNvPr id="57" name="组合 56"/>
          <p:cNvGrpSpPr/>
          <p:nvPr/>
        </p:nvGrpSpPr>
        <p:grpSpPr>
          <a:xfrm>
            <a:off x="730458" y="2219914"/>
            <a:ext cx="841616" cy="402026"/>
            <a:chOff x="748588" y="2796541"/>
            <a:chExt cx="891371" cy="402026"/>
          </a:xfrm>
        </p:grpSpPr>
        <p:sp>
          <p:nvSpPr>
            <p:cNvPr id="58" name="矩形 57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肘形连接符 80"/>
          <p:cNvCxnSpPr>
            <a:endCxn id="56" idx="0"/>
          </p:cNvCxnSpPr>
          <p:nvPr/>
        </p:nvCxnSpPr>
        <p:spPr>
          <a:xfrm flipV="1">
            <a:off x="1152848" y="2117510"/>
            <a:ext cx="1669054" cy="61776"/>
          </a:xfrm>
          <a:prstGeom prst="bentConnector4">
            <a:avLst>
              <a:gd name="adj1" fmla="val 724"/>
              <a:gd name="adj2" fmla="val 4700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V="1">
            <a:off x="1152848" y="2713907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圆角矩形 83"/>
          <p:cNvSpPr/>
          <p:nvPr/>
        </p:nvSpPr>
        <p:spPr>
          <a:xfrm>
            <a:off x="2056445" y="3669622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Mask</a:t>
            </a:r>
          </a:p>
        </p:txBody>
      </p:sp>
      <p:cxnSp>
        <p:nvCxnSpPr>
          <p:cNvPr id="85" name="直接箭头连接符 84"/>
          <p:cNvCxnSpPr/>
          <p:nvPr/>
        </p:nvCxnSpPr>
        <p:spPr>
          <a:xfrm>
            <a:off x="2821901" y="2694328"/>
            <a:ext cx="0" cy="26740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7" name="图片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30" y="2968629"/>
            <a:ext cx="1112520" cy="330121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41" y="4323059"/>
            <a:ext cx="1112520" cy="330121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2679185" y="4344436"/>
            <a:ext cx="268975" cy="2802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直接箭头连接符 36"/>
          <p:cNvCxnSpPr>
            <a:stCxn id="33" idx="1"/>
            <a:endCxn id="14" idx="3"/>
          </p:cNvCxnSpPr>
          <p:nvPr/>
        </p:nvCxnSpPr>
        <p:spPr>
          <a:xfrm flipH="1" flipV="1">
            <a:off x="5620905" y="4044876"/>
            <a:ext cx="866079" cy="4653"/>
          </a:xfrm>
          <a:prstGeom prst="straightConnector1">
            <a:avLst/>
          </a:prstGeom>
          <a:ln w="28575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982276" y="3386217"/>
            <a:ext cx="238760" cy="23876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椭圆 44"/>
          <p:cNvSpPr/>
          <p:nvPr/>
        </p:nvSpPr>
        <p:spPr>
          <a:xfrm>
            <a:off x="2691034" y="2299207"/>
            <a:ext cx="238760" cy="23876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椭圆 33"/>
          <p:cNvSpPr/>
          <p:nvPr/>
        </p:nvSpPr>
        <p:spPr>
          <a:xfrm>
            <a:off x="1024780" y="2320624"/>
            <a:ext cx="238760" cy="23876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0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箭头连接符 22"/>
          <p:cNvCxnSpPr/>
          <p:nvPr/>
        </p:nvCxnSpPr>
        <p:spPr>
          <a:xfrm>
            <a:off x="1431253" y="3520518"/>
            <a:ext cx="5804133" cy="299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L</a:t>
            </a:r>
            <a:r>
              <a:rPr lang="en-US" altLang="zh-CN" sz="3200" dirty="0">
                <a:solidFill>
                  <a:srgbClr val="0B3D89"/>
                </a:solidFill>
              </a:rPr>
              <a:t>ightweight Model</a:t>
            </a:r>
            <a:endParaRPr lang="en-US" sz="3200" dirty="0">
              <a:solidFill>
                <a:srgbClr val="0B3D8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108302" cy="2944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LIMU-BERT should run on mobile devices: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/>
              <a:t>Down-sample </a:t>
            </a:r>
            <a:r>
              <a:rPr lang="en-US" altLang="zh-CN" sz="2000" dirty="0"/>
              <a:t>to reduce the sequence length. [20Hz]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Reduce feature dimension. 1024 -&gt; 72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/>
              <a:t>Adopt cross-layer </a:t>
            </a:r>
            <a:r>
              <a:rPr lang="en-US" altLang="zh-CN" sz="2000" dirty="0"/>
              <a:t>parameter sharing.  4 blocks -&gt; 1 block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5" name="圆角矩形 4"/>
          <p:cNvSpPr/>
          <p:nvPr/>
        </p:nvSpPr>
        <p:spPr>
          <a:xfrm>
            <a:off x="1681246" y="3176831"/>
            <a:ext cx="1033994" cy="6744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Block-1</a:t>
            </a:r>
            <a:endParaRPr 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3007283" y="3176831"/>
            <a:ext cx="1033994" cy="6744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Block-2</a:t>
            </a:r>
            <a:endParaRPr 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4333320" y="3176831"/>
            <a:ext cx="1033994" cy="6744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Block-3</a:t>
            </a:r>
            <a:endParaRPr lang="en-US" b="1" dirty="0"/>
          </a:p>
        </p:txBody>
      </p:sp>
      <p:sp>
        <p:nvSpPr>
          <p:cNvPr id="10" name="圆角矩形 9"/>
          <p:cNvSpPr/>
          <p:nvPr/>
        </p:nvSpPr>
        <p:spPr>
          <a:xfrm>
            <a:off x="5659357" y="3176831"/>
            <a:ext cx="1033994" cy="6744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Block-4</a:t>
            </a:r>
            <a:endParaRPr lang="en-US" b="1" dirty="0"/>
          </a:p>
        </p:txBody>
      </p:sp>
      <p:cxnSp>
        <p:nvCxnSpPr>
          <p:cNvPr id="13" name="肘形连接符 12"/>
          <p:cNvCxnSpPr>
            <a:stCxn id="5" idx="2"/>
            <a:endCxn id="8" idx="2"/>
          </p:cNvCxnSpPr>
          <p:nvPr/>
        </p:nvCxnSpPr>
        <p:spPr>
          <a:xfrm rot="16200000" flipH="1">
            <a:off x="2861261" y="3188236"/>
            <a:ext cx="12700" cy="1326037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5" idx="2"/>
            <a:endCxn id="9" idx="2"/>
          </p:cNvCxnSpPr>
          <p:nvPr/>
        </p:nvCxnSpPr>
        <p:spPr>
          <a:xfrm rot="16200000" flipH="1">
            <a:off x="3524280" y="2525218"/>
            <a:ext cx="12700" cy="2652074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5" idx="2"/>
            <a:endCxn id="10" idx="2"/>
          </p:cNvCxnSpPr>
          <p:nvPr/>
        </p:nvCxnSpPr>
        <p:spPr>
          <a:xfrm rot="16200000" flipH="1">
            <a:off x="4187298" y="1862199"/>
            <a:ext cx="12700" cy="3978111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/>
            </a:solidFill>
            <a:prstDash val="sysDash"/>
            <a:headEnd type="oval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120704" y="4178998"/>
            <a:ext cx="184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1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42" y="1878329"/>
            <a:ext cx="2692205" cy="29670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Design - Workflow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279974"/>
            <a:ext cx="8108302" cy="2944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/>
              <a:t>Self-supervised learning </a:t>
            </a:r>
            <a:r>
              <a:rPr lang="en-US" altLang="zh-CN" sz="2000" b="1" dirty="0" smtClean="0"/>
              <a:t>phase: </a:t>
            </a:r>
            <a:r>
              <a:rPr lang="en-US" altLang="zh-CN" sz="2000" dirty="0" smtClean="0"/>
              <a:t>Learn representations.</a:t>
            </a:r>
          </a:p>
          <a:p>
            <a:pPr marL="0" indent="0">
              <a:buNone/>
            </a:pPr>
            <a:r>
              <a:rPr lang="en-US" altLang="zh-CN" sz="2000" b="1" dirty="0"/>
              <a:t>Supervised learning phase</a:t>
            </a:r>
            <a:r>
              <a:rPr lang="en-US" altLang="zh-CN" sz="2000" b="1" dirty="0" smtClean="0"/>
              <a:t>: </a:t>
            </a:r>
            <a:r>
              <a:rPr lang="en-US" altLang="zh-CN" sz="2000" dirty="0" smtClean="0"/>
              <a:t>Learn to accomplish task</a:t>
            </a:r>
            <a:r>
              <a:rPr lang="en-US" altLang="zh-CN" sz="2000" b="1" dirty="0" smtClean="0"/>
              <a:t>.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18" y="2263315"/>
            <a:ext cx="3144611" cy="237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Evaluation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108302" cy="3330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/>
              <a:t>Datasets</a:t>
            </a:r>
            <a:r>
              <a:rPr lang="en-US" altLang="zh-CN" sz="2000" dirty="0"/>
              <a:t>: HHAR, UCI, </a:t>
            </a:r>
            <a:r>
              <a:rPr lang="en-US" altLang="zh-CN" sz="2000" dirty="0" err="1"/>
              <a:t>MotionSense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Shoaib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b="1" dirty="0"/>
              <a:t>Dataset Partition</a:t>
            </a:r>
            <a:r>
              <a:rPr lang="en-US" altLang="zh-CN" sz="2000" dirty="0"/>
              <a:t>:</a:t>
            </a:r>
          </a:p>
          <a:p>
            <a:r>
              <a:rPr lang="en-US" altLang="zh-CN" sz="2000" dirty="0"/>
              <a:t>Training set (80%): train LIMU-BERT</a:t>
            </a:r>
          </a:p>
          <a:p>
            <a:pPr lvl="1"/>
            <a:r>
              <a:rPr lang="en-US" altLang="zh-CN" sz="1800" dirty="0"/>
              <a:t>Labeling set (1%): train classifier</a:t>
            </a:r>
          </a:p>
          <a:p>
            <a:r>
              <a:rPr lang="en-US" altLang="zh-CN" sz="2000" dirty="0"/>
              <a:t>Validation set (10%): select model</a:t>
            </a:r>
          </a:p>
          <a:p>
            <a:r>
              <a:rPr lang="en-US" altLang="zh-CN" sz="2000" dirty="0"/>
              <a:t>Test set (10%): evaluate model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99" y="1735811"/>
            <a:ext cx="4614185" cy="12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3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Evaluation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3341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b="1" dirty="0"/>
              <a:t>Models in comparison</a:t>
            </a:r>
            <a:r>
              <a:rPr lang="en-US" altLang="zh-CN" sz="2000" dirty="0"/>
              <a:t>:</a:t>
            </a:r>
          </a:p>
          <a:p>
            <a:pPr indent="-285750"/>
            <a:r>
              <a:rPr lang="en-US" altLang="zh-CN" sz="1600" u="sng" dirty="0"/>
              <a:t>LIMU-GRU</a:t>
            </a:r>
            <a:r>
              <a:rPr lang="en-US" altLang="zh-CN" sz="1600" dirty="0"/>
              <a:t>: LIMU-BERT + GRU classifier</a:t>
            </a:r>
          </a:p>
          <a:p>
            <a:pPr indent="-285750"/>
            <a:r>
              <a:rPr lang="en-US" altLang="zh-CN" sz="1600" u="sng" dirty="0"/>
              <a:t>DCNN</a:t>
            </a:r>
            <a:r>
              <a:rPr lang="en-US" altLang="zh-CN" sz="1600" dirty="0"/>
              <a:t> [IJCAI’15]</a:t>
            </a:r>
          </a:p>
          <a:p>
            <a:pPr indent="-285750"/>
            <a:r>
              <a:rPr lang="en-US" altLang="zh-CN" sz="1600" u="sng" dirty="0" err="1"/>
              <a:t>DeepSense</a:t>
            </a:r>
            <a:r>
              <a:rPr lang="en-US" altLang="zh-CN" sz="1600" dirty="0"/>
              <a:t> [WWW’17]</a:t>
            </a:r>
          </a:p>
          <a:p>
            <a:pPr indent="-285750"/>
            <a:r>
              <a:rPr lang="en-US" altLang="zh-CN" sz="1600" u="sng" dirty="0"/>
              <a:t>TPN</a:t>
            </a:r>
            <a:r>
              <a:rPr lang="en-US" altLang="zh-CN" sz="1600" dirty="0"/>
              <a:t> [Ubicomp’19]</a:t>
            </a:r>
          </a:p>
          <a:p>
            <a:pPr indent="-285750"/>
            <a:r>
              <a:rPr lang="en-US" altLang="zh-CN" sz="1600" u="sng" dirty="0"/>
              <a:t>R-GRU</a:t>
            </a:r>
            <a:r>
              <a:rPr lang="en-US" altLang="zh-CN" sz="1600" dirty="0"/>
              <a:t>: raw data + GRU classifier</a:t>
            </a:r>
          </a:p>
          <a:p>
            <a:pPr marL="0" indent="0">
              <a:buNone/>
            </a:pPr>
            <a:r>
              <a:rPr lang="en-US" altLang="zh-CN" sz="2000" b="1" dirty="0"/>
              <a:t>Applications</a:t>
            </a:r>
            <a:r>
              <a:rPr lang="en-US" altLang="zh-CN" sz="2000" dirty="0"/>
              <a:t>: </a:t>
            </a:r>
          </a:p>
          <a:p>
            <a:r>
              <a:rPr lang="en-US" altLang="zh-CN" sz="1600" dirty="0"/>
              <a:t>Human activity recognition (HAR).</a:t>
            </a:r>
          </a:p>
          <a:p>
            <a:r>
              <a:rPr lang="en-US" altLang="zh-CN" sz="1600" dirty="0"/>
              <a:t>Device placement classification (DPC).</a:t>
            </a:r>
          </a:p>
          <a:p>
            <a:pPr marL="0" indent="0">
              <a:buNone/>
            </a:pPr>
            <a:r>
              <a:rPr lang="en-US" altLang="zh-CN" sz="2000" b="1" dirty="0"/>
              <a:t>Metric</a:t>
            </a:r>
            <a:r>
              <a:rPr lang="en-US" altLang="zh-CN" sz="2000" dirty="0"/>
              <a:t>: Accuracy and F1-score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918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Evaluation - HAR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3341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Overall performances with 1% labeled samples.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54912"/>
            <a:ext cx="7882261" cy="278046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7200" y="4215539"/>
            <a:ext cx="7882261" cy="3357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8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91" y="1813042"/>
            <a:ext cx="3427709" cy="2945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Evaluation - HAR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3341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Varying number of labeled samples.</a:t>
            </a:r>
            <a:endParaRPr lang="zh-CN" altLang="en-US" sz="20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985520" y="2239763"/>
            <a:ext cx="26263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423" y="2550160"/>
            <a:ext cx="4119954" cy="120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Evaluation - DPC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3341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Overall performances.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890"/>
            <a:ext cx="9117735" cy="23892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075" y="3955292"/>
            <a:ext cx="8826284" cy="275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416896"/>
            <a:ext cx="7763069" cy="2907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Supervised representation learning for IMU sensing</a:t>
            </a:r>
            <a:endParaRPr lang="en-US" sz="2800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2" descr="Accelerometer Icon #69895 - Free Icons Libra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11" y="2121936"/>
            <a:ext cx="1616015" cy="155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RTIFICIAL NEURAL NETWORK Vector Icons free download in SVG, PNG Form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49" y="1774422"/>
            <a:ext cx="2388017" cy="238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etect Users&amp;#39; Activity in Android Using the Transition API | by Younes  Charfaoui | Heartbea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8" t="27744" r="2053" b="22333"/>
          <a:stretch/>
        </p:blipFill>
        <p:spPr bwMode="auto">
          <a:xfrm>
            <a:off x="6954340" y="1800231"/>
            <a:ext cx="1207247" cy="13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etect Users&amp;#39; Activity in Android Using the Transition API | by Younes  Charfaoui | Heartbea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4" r="74928" b="22333"/>
          <a:stretch/>
        </p:blipFill>
        <p:spPr bwMode="auto">
          <a:xfrm>
            <a:off x="5479749" y="1790374"/>
            <a:ext cx="1212682" cy="13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etect Users&amp;#39; Activity in Android Using the Transition API | by Younes  Charfaoui | Heartbea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t="27744" r="48909" b="22333"/>
          <a:stretch/>
        </p:blipFill>
        <p:spPr bwMode="auto">
          <a:xfrm>
            <a:off x="5538580" y="2960658"/>
            <a:ext cx="1270787" cy="13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etect Users&amp;#39; Activity in Android Using the Transition API | by Younes  Charfaoui | Heartbea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3" t="27744" r="25876" b="22333"/>
          <a:stretch/>
        </p:blipFill>
        <p:spPr bwMode="auto">
          <a:xfrm>
            <a:off x="7009936" y="2960658"/>
            <a:ext cx="1096053" cy="13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20DAF7-11D1-4394-9E20-A42399DF573E}"/>
              </a:ext>
            </a:extLst>
          </p:cNvPr>
          <p:cNvSpPr txBox="1">
            <a:spLocks/>
          </p:cNvSpPr>
          <p:nvPr/>
        </p:nvSpPr>
        <p:spPr>
          <a:xfrm>
            <a:off x="1027106" y="4214375"/>
            <a:ext cx="7089787" cy="467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400" b="1" dirty="0">
                <a:solidFill>
                  <a:srgbClr val="C00000"/>
                </a:solidFill>
              </a:rPr>
              <a:t>Limitation: it requires a large amount of labeled data!</a:t>
            </a:r>
          </a:p>
        </p:txBody>
      </p:sp>
    </p:spTree>
    <p:extLst>
      <p:ext uri="{BB962C8B-B14F-4D97-AF65-F5344CB8AC3E}">
        <p14:creationId xmlns:p14="http://schemas.microsoft.com/office/powerpoint/2010/main" val="258249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Micro-benchmark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3341717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Representation visualization with t-SNE.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" y="2199117"/>
            <a:ext cx="8969132" cy="163576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 rot="1806895">
            <a:off x="1927721" y="2920486"/>
            <a:ext cx="588936" cy="36496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9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Micro-benchmark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3341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Computation overhead:</a:t>
            </a:r>
          </a:p>
          <a:p>
            <a:r>
              <a:rPr lang="en-US" altLang="zh-CN" sz="2000" dirty="0"/>
              <a:t>Training time: </a:t>
            </a:r>
          </a:p>
          <a:p>
            <a:pPr marL="0" indent="0">
              <a:buNone/>
            </a:pPr>
            <a:r>
              <a:rPr lang="en-US" altLang="zh-CN" sz="2000" dirty="0"/>
              <a:t>     server</a:t>
            </a:r>
          </a:p>
          <a:p>
            <a:r>
              <a:rPr lang="en-US" altLang="zh-CN" sz="2000" dirty="0"/>
              <a:t>Inference  time: </a:t>
            </a:r>
          </a:p>
          <a:p>
            <a:pPr marL="0" indent="0">
              <a:buNone/>
            </a:pPr>
            <a:r>
              <a:rPr lang="en-US" altLang="zh-CN" sz="1600" dirty="0"/>
              <a:t>      </a:t>
            </a:r>
            <a:r>
              <a:rPr lang="en-US" altLang="zh-CN" sz="1800" dirty="0"/>
              <a:t>Samsung Galaxy S8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7" y="1416895"/>
            <a:ext cx="5364332" cy="280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3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Conclusion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276389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We present LIMU-BERT, a lightweight representation learning model for mobile IMU sensor data: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CN" sz="1800" dirty="0"/>
              <a:t>Extracts effective and generalized features.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CN" sz="1800" dirty="0"/>
              <a:t>Does not require labeled data.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CN" sz="1800" dirty="0"/>
              <a:t>Lightweight</a:t>
            </a:r>
          </a:p>
          <a:p>
            <a:r>
              <a:rPr lang="en-US" altLang="zh-CN" sz="2000" dirty="0"/>
              <a:t>Extensive experiments show LIMU-BERT can significantly boost the performances of down-stream models with few labeled samples.</a:t>
            </a:r>
          </a:p>
          <a:p>
            <a:r>
              <a:rPr lang="en-US" altLang="zh-CN" sz="2000" dirty="0"/>
              <a:t>Source code: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accent2"/>
                </a:solidFill>
              </a:rPr>
              <a:t>     </a:t>
            </a:r>
            <a:r>
              <a:rPr lang="en-US" altLang="zh-CN" sz="2000" u="sng" dirty="0">
                <a:solidFill>
                  <a:schemeClr val="accent1"/>
                </a:solidFill>
                <a:hlinkClick r:id="rId2"/>
              </a:rPr>
              <a:t>https://github.com/dapowan/LIMU-BERT-Public</a:t>
            </a:r>
            <a:endParaRPr lang="en-US" altLang="zh-CN" sz="2000" u="sng" dirty="0">
              <a:solidFill>
                <a:schemeClr val="accent1"/>
              </a:solidFill>
            </a:endParaRP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8311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文本框 8">
            <a:extLst>
              <a:ext uri="{FF2B5EF4-FFF2-40B4-BE49-F238E27FC236}">
                <a16:creationId xmlns:a16="http://schemas.microsoft.com/office/drawing/2014/main" id="{E7F002B8-30C3-4862-B4F3-02B6AFE389A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43868" y="1733514"/>
            <a:ext cx="2578894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4000" b="1" dirty="0">
                <a:solidFill>
                  <a:srgbClr val="0B3D89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Thank</a:t>
            </a:r>
            <a:r>
              <a:rPr lang="zh-CN" altLang="en-US" sz="4000" b="1" dirty="0">
                <a:solidFill>
                  <a:srgbClr val="0B3D89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solidFill>
                  <a:srgbClr val="0B3D89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you!</a:t>
            </a:r>
          </a:p>
          <a:p>
            <a:pPr>
              <a:lnSpc>
                <a:spcPct val="110000"/>
              </a:lnSpc>
            </a:pPr>
            <a:endParaRPr lang="en-US" altLang="zh-CN" sz="1400" b="1" dirty="0">
              <a:solidFill>
                <a:srgbClr val="0B3D89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4000" b="1" dirty="0">
                <a:solidFill>
                  <a:srgbClr val="0B3D89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Q&amp;A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79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文本框 8">
            <a:extLst>
              <a:ext uri="{FF2B5EF4-FFF2-40B4-BE49-F238E27FC236}">
                <a16:creationId xmlns:a16="http://schemas.microsoft.com/office/drawing/2014/main" id="{E7F002B8-30C3-4862-B4F3-02B6AFE389A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43867" y="1733514"/>
            <a:ext cx="4143429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4000" b="1" dirty="0">
                <a:solidFill>
                  <a:srgbClr val="0B3D89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Backup Slides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34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4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6"/>
    </mc:Choice>
    <mc:Fallback xmlns="">
      <p:transition spd="slow" advTm="24416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O</a:t>
            </a:r>
            <a:r>
              <a:rPr lang="en-US" altLang="zh-CN" sz="3200" dirty="0">
                <a:solidFill>
                  <a:srgbClr val="0B3D89"/>
                </a:solidFill>
              </a:rPr>
              <a:t>verview</a:t>
            </a:r>
            <a:endParaRPr lang="en-US" sz="3200" dirty="0">
              <a:solidFill>
                <a:srgbClr val="0B3D89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457198" y="1416896"/>
            <a:ext cx="8229601" cy="3218478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dirty="0"/>
              <a:t>Self-supervised learning phase: learn the general representations.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Supervised learning phase: accomplish specific tasks.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64" y="2149970"/>
            <a:ext cx="4405507" cy="262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Normalization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6"/>
            <a:ext cx="7828384" cy="2907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IMU sensors have varied distributions:</a:t>
            </a:r>
          </a:p>
          <a:p>
            <a:r>
              <a:rPr lang="en-US" altLang="zh-CN" sz="2000" dirty="0"/>
              <a:t>Previous solutions: mean-variance, min-max, magnitude, FFT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973006" y="2228116"/>
            <a:ext cx="6230226" cy="2612182"/>
            <a:chOff x="954345" y="2237447"/>
            <a:chExt cx="6230226" cy="261218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345" y="2237447"/>
              <a:ext cx="2930112" cy="261218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784" y="2269834"/>
              <a:ext cx="2992787" cy="2566477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632857" y="4450702"/>
              <a:ext cx="457200" cy="385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822371" y="4440646"/>
              <a:ext cx="457200" cy="385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1343608" y="2290044"/>
            <a:ext cx="265922" cy="68642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4575110" y="2290044"/>
            <a:ext cx="265922" cy="68642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Design - Workflow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108302" cy="2944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/>
              <a:t>Self-supervised learning phase</a:t>
            </a:r>
            <a:r>
              <a:rPr lang="en-US" altLang="zh-CN" sz="2000" b="1" dirty="0" smtClean="0"/>
              <a:t>:</a:t>
            </a:r>
          </a:p>
          <a:p>
            <a:pPr marL="0" indent="0">
              <a:buNone/>
            </a:pPr>
            <a:r>
              <a:rPr lang="en-US" altLang="zh-CN" sz="2000" dirty="0" smtClean="0"/>
              <a:t>LIMU-BERT: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Decoder:</a:t>
            </a:r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Loss: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21" y="301426"/>
            <a:ext cx="4017437" cy="44275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860" y="2011739"/>
            <a:ext cx="1748777" cy="5393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967" y="2803528"/>
            <a:ext cx="1780310" cy="6090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784496"/>
            <a:ext cx="4140550" cy="8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Design - Workflow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108302" cy="2944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/>
              <a:t>Supervised learning phase:</a:t>
            </a:r>
          </a:p>
          <a:p>
            <a:r>
              <a:rPr lang="en-US" altLang="zh-CN" sz="2000" dirty="0"/>
              <a:t>Slicing for high granularity.</a:t>
            </a:r>
          </a:p>
          <a:p>
            <a:r>
              <a:rPr lang="en-US" altLang="zh-CN" sz="2000" dirty="0"/>
              <a:t>Lightweight classifier.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171" y="835441"/>
            <a:ext cx="4492980" cy="33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Micro-benchmark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3341717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Impact of input sensors.</a:t>
            </a:r>
          </a:p>
          <a:p>
            <a:r>
              <a:rPr lang="en-US" altLang="zh-CN" sz="2000" dirty="0"/>
              <a:t>Impact of normalization method.</a:t>
            </a:r>
          </a:p>
          <a:p>
            <a:r>
              <a:rPr lang="en-US" altLang="zh-CN" sz="2000" dirty="0"/>
              <a:t>Impact of mask approach.</a:t>
            </a:r>
          </a:p>
          <a:p>
            <a:r>
              <a:rPr lang="en-US" altLang="zh-CN" sz="2000" dirty="0"/>
              <a:t>Impact of representation dimension.</a:t>
            </a:r>
          </a:p>
          <a:p>
            <a:r>
              <a:rPr lang="en-US" altLang="zh-CN" sz="2000" dirty="0"/>
              <a:t>Impact of dataset.</a:t>
            </a:r>
          </a:p>
        </p:txBody>
      </p:sp>
    </p:spTree>
    <p:extLst>
      <p:ext uri="{BB962C8B-B14F-4D97-AF65-F5344CB8AC3E}">
        <p14:creationId xmlns:p14="http://schemas.microsoft.com/office/powerpoint/2010/main" val="23171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Motivation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6896"/>
            <a:ext cx="3965510" cy="2907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L</a:t>
            </a:r>
            <a:r>
              <a:rPr lang="en-US" altLang="zh-CN" sz="2000" b="1" dirty="0"/>
              <a:t>abeled data:</a:t>
            </a:r>
          </a:p>
          <a:p>
            <a:r>
              <a:rPr lang="en-US" sz="2000" dirty="0"/>
              <a:t>Costly</a:t>
            </a:r>
          </a:p>
          <a:p>
            <a:r>
              <a:rPr lang="en-US" sz="2000" dirty="0"/>
              <a:t>Hard to collect</a:t>
            </a:r>
            <a:endParaRPr lang="en-US" sz="2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4640425" y="1416896"/>
            <a:ext cx="3965510" cy="290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Unlabeled data:</a:t>
            </a:r>
          </a:p>
          <a:p>
            <a:r>
              <a:rPr lang="en-US" sz="2000" dirty="0"/>
              <a:t>Cheap</a:t>
            </a:r>
          </a:p>
          <a:p>
            <a:r>
              <a:rPr lang="en-US" sz="2000" dirty="0"/>
              <a:t>Easy to collect</a:t>
            </a:r>
          </a:p>
        </p:txBody>
      </p:sp>
      <p:pic>
        <p:nvPicPr>
          <p:cNvPr id="10" name="Google Shape;88;p18">
            <a:extLst>
              <a:ext uri="{FF2B5EF4-FFF2-40B4-BE49-F238E27FC236}">
                <a16:creationId xmlns:a16="http://schemas.microsoft.com/office/drawing/2014/main" id="{E58C479C-1BB6-40AA-BF20-E4984D63415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2571425"/>
            <a:ext cx="3085542" cy="164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9;p18">
            <a:extLst>
              <a:ext uri="{FF2B5EF4-FFF2-40B4-BE49-F238E27FC236}">
                <a16:creationId xmlns:a16="http://schemas.microsoft.com/office/drawing/2014/main" id="{8E065052-0154-4F07-96CD-D06F88C260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720" r="7143" b="35923"/>
          <a:stretch/>
        </p:blipFill>
        <p:spPr>
          <a:xfrm>
            <a:off x="4724400" y="2516911"/>
            <a:ext cx="3402563" cy="167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320DAF7-11D1-4394-9E20-A42399DF573E}"/>
              </a:ext>
            </a:extLst>
          </p:cNvPr>
          <p:cNvSpPr txBox="1">
            <a:spLocks/>
          </p:cNvSpPr>
          <p:nvPr/>
        </p:nvSpPr>
        <p:spPr>
          <a:xfrm>
            <a:off x="1824548" y="4257610"/>
            <a:ext cx="5414040" cy="467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400" b="1" dirty="0">
                <a:solidFill>
                  <a:srgbClr val="C00000"/>
                </a:solidFill>
              </a:rPr>
              <a:t>Can unlabeled data help IMU </a:t>
            </a:r>
            <a:r>
              <a:rPr lang="en-US" altLang="zh-CN" sz="2400" b="1" dirty="0">
                <a:solidFill>
                  <a:srgbClr val="C00000"/>
                </a:solidFill>
              </a:rPr>
              <a:t>sensing</a:t>
            </a:r>
            <a:r>
              <a:rPr lang="en-SG" sz="2400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83891" y="4627628"/>
            <a:ext cx="3058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https://speech.ee.ntu.edu.tw/~hylee/dlhlp/2020-spring.html</a:t>
            </a:r>
          </a:p>
        </p:txBody>
      </p:sp>
    </p:spTree>
    <p:extLst>
      <p:ext uri="{BB962C8B-B14F-4D97-AF65-F5344CB8AC3E}">
        <p14:creationId xmlns:p14="http://schemas.microsoft.com/office/powerpoint/2010/main" val="36907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Evaluation - HAR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3341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/>
              <a:t>Varying window size / sequence length(SL).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20750" t="33889" r="20563" b="42889"/>
          <a:stretch/>
        </p:blipFill>
        <p:spPr>
          <a:xfrm>
            <a:off x="0" y="2071541"/>
            <a:ext cx="9012313" cy="20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Micro-benchmark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3341717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Impact of representation dimension.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501" y="1987919"/>
            <a:ext cx="3711690" cy="27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Micro-benchmark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3341717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Impact of dataset.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853" y="1829224"/>
            <a:ext cx="5220656" cy="296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Discussion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8229600" cy="3341717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Model transferability</a:t>
            </a:r>
            <a:r>
              <a:rPr lang="en-US" altLang="zh-CN" sz="2000" dirty="0" smtClean="0"/>
              <a:t>. </a:t>
            </a:r>
            <a:endParaRPr lang="en-US" altLang="zh-CN" sz="2000" dirty="0"/>
          </a:p>
          <a:p>
            <a:r>
              <a:rPr lang="en-US" altLang="zh-CN" sz="2000" dirty="0"/>
              <a:t>Irrelevant event detection.</a:t>
            </a:r>
          </a:p>
          <a:p>
            <a:r>
              <a:rPr lang="en-US" altLang="zh-CN" sz="2000" dirty="0"/>
              <a:t>User privacy.</a:t>
            </a: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001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Self-supervised Learning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6"/>
            <a:ext cx="7828384" cy="2907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Supervised VS Self-supervised</a:t>
            </a:r>
          </a:p>
          <a:p>
            <a:r>
              <a:rPr lang="en-US" altLang="zh-CN" sz="2000" dirty="0"/>
              <a:t>Supervised: learn the mapping between x and y</a:t>
            </a:r>
          </a:p>
          <a:p>
            <a:r>
              <a:rPr lang="en-US" altLang="zh-CN" sz="2000" dirty="0"/>
              <a:t>Self-supervised: learn the relations among x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64C84A93-6D5B-46A7-8DEC-A180B273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34" y="2539422"/>
            <a:ext cx="5647629" cy="21606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3977" y="4635374"/>
            <a:ext cx="3058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https://speech.ee.ntu.edu.tw/~hylee/dlhlp/2020-spring.html</a:t>
            </a:r>
          </a:p>
        </p:txBody>
      </p:sp>
    </p:spTree>
    <p:extLst>
      <p:ext uri="{BB962C8B-B14F-4D97-AF65-F5344CB8AC3E}">
        <p14:creationId xmlns:p14="http://schemas.microsoft.com/office/powerpoint/2010/main" val="332138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iro.medium.com/max/2880/1*BHzGVskWGS_3jEcYYi6m...">
            <a:extLst>
              <a:ext uri="{FF2B5EF4-FFF2-40B4-BE49-F238E27FC236}">
                <a16:creationId xmlns:a16="http://schemas.microsoft.com/office/drawing/2014/main" id="{D70D8221-C2A1-4BA5-ACE4-C66D7D053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441" y="1667935"/>
            <a:ext cx="2295800" cy="279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BERT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6"/>
            <a:ext cx="7828384" cy="29070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Bidirectional Encoder Representations from Transformers</a:t>
            </a:r>
          </a:p>
          <a:p>
            <a:pPr marL="0" indent="0">
              <a:buNone/>
            </a:pPr>
            <a:r>
              <a:rPr lang="en-US" altLang="zh-CN" sz="2000" dirty="0"/>
              <a:t>Goal: Extract embedding from unlabeled data.</a:t>
            </a:r>
          </a:p>
          <a:p>
            <a:pPr marL="0" indent="0">
              <a:buNone/>
            </a:pPr>
            <a:r>
              <a:rPr lang="en-US" altLang="zh-CN" sz="2000" dirty="0"/>
              <a:t>Idea: Bidirectional encoding with attention.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6111240" y="2561885"/>
            <a:ext cx="898101" cy="167412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459247" y="4643528"/>
            <a:ext cx="5256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 err="1">
                <a:solidFill>
                  <a:prstClr val="black"/>
                </a:solidFill>
              </a:rPr>
              <a:t>Vaswani</a:t>
            </a:r>
            <a:r>
              <a:rPr lang="en-US" sz="900" dirty="0">
                <a:solidFill>
                  <a:prstClr val="black"/>
                </a:solidFill>
              </a:rPr>
              <a:t>, Ashish, et al. "Attention is all you need." Advances in neural information processing systems. 2017.</a:t>
            </a:r>
          </a:p>
        </p:txBody>
      </p:sp>
    </p:spTree>
    <p:extLst>
      <p:ext uri="{BB962C8B-B14F-4D97-AF65-F5344CB8AC3E}">
        <p14:creationId xmlns:p14="http://schemas.microsoft.com/office/powerpoint/2010/main" val="1814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BERT - Training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48120" y="4239610"/>
            <a:ext cx="2133600" cy="273844"/>
          </a:xfrm>
        </p:spPr>
        <p:txBody>
          <a:bodyPr/>
          <a:lstStyle/>
          <a:p>
            <a:fld id="{8E6562B1-0B0F-0246-9532-09536BC2AE5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7828384" cy="43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Pre-training phase: learn representations from unlabeled text data.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59247" y="4643528"/>
            <a:ext cx="70214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prstClr val="black"/>
                </a:solidFill>
              </a:rPr>
              <a:t>Devlin, Jacob, et al. "Bert: Pre-training of deep bidirectional transformers for language understanding." </a:t>
            </a:r>
            <a:r>
              <a:rPr lang="en-US" sz="900" dirty="0" err="1">
                <a:solidFill>
                  <a:prstClr val="black"/>
                </a:solidFill>
              </a:rPr>
              <a:t>arXiv</a:t>
            </a:r>
            <a:r>
              <a:rPr lang="en-US" sz="900" dirty="0">
                <a:solidFill>
                  <a:prstClr val="black"/>
                </a:solidFill>
              </a:rPr>
              <a:t> preprint arXiv:1810.04805 (2018).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70182" y="4207279"/>
            <a:ext cx="1922321" cy="2308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Welcome   </a:t>
            </a:r>
            <a:r>
              <a:rPr lang="en-US" altLang="zh-CN" sz="900" b="1" dirty="0">
                <a:solidFill>
                  <a:srgbClr val="FF0000"/>
                </a:solidFill>
              </a:rPr>
              <a:t>[MASK]     </a:t>
            </a:r>
            <a:r>
              <a:rPr lang="en-US" altLang="zh-CN" sz="900" b="1" dirty="0"/>
              <a:t>ACM     SenSys</a:t>
            </a:r>
            <a:endParaRPr lang="en-US" sz="900" b="1" dirty="0"/>
          </a:p>
        </p:txBody>
      </p:sp>
      <p:cxnSp>
        <p:nvCxnSpPr>
          <p:cNvPr id="9" name="肘形连接符 8"/>
          <p:cNvCxnSpPr>
            <a:stCxn id="25" idx="3"/>
          </p:cNvCxnSpPr>
          <p:nvPr/>
        </p:nvCxnSpPr>
        <p:spPr>
          <a:xfrm flipH="1" flipV="1">
            <a:off x="2575378" y="3325923"/>
            <a:ext cx="17125" cy="996772"/>
          </a:xfrm>
          <a:prstGeom prst="bentConnector4">
            <a:avLst>
              <a:gd name="adj1" fmla="val -4308058"/>
              <a:gd name="adj2" fmla="val 10009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971778" y="3140767"/>
            <a:ext cx="1428831" cy="395153"/>
            <a:chOff x="978473" y="2789004"/>
            <a:chExt cx="1428831" cy="39515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" name="矩形 20"/>
            <p:cNvSpPr/>
            <p:nvPr/>
          </p:nvSpPr>
          <p:spPr>
            <a:xfrm>
              <a:off x="978473" y="2789004"/>
              <a:ext cx="107016" cy="39443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427316" y="2789005"/>
              <a:ext cx="107016" cy="39443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863822" y="2789004"/>
              <a:ext cx="107016" cy="39443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300288" y="2789718"/>
              <a:ext cx="107016" cy="39443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311151" y="2586220"/>
            <a:ext cx="304892" cy="2308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FF0000"/>
                </a:solidFill>
              </a:rPr>
              <a:t>To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198406" y="4207279"/>
            <a:ext cx="3292889" cy="2308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FF0000"/>
                </a:solidFill>
              </a:rPr>
              <a:t>[CLS]   </a:t>
            </a:r>
            <a:r>
              <a:rPr lang="en-US" altLang="zh-CN" sz="900" b="1" u="sng" dirty="0"/>
              <a:t>Welcome  to  ACM   SenSys</a:t>
            </a:r>
            <a:r>
              <a:rPr lang="en-US" altLang="zh-CN" sz="900" b="1" dirty="0"/>
              <a:t>  </a:t>
            </a:r>
            <a:r>
              <a:rPr lang="en-US" altLang="zh-CN" sz="900" b="1" dirty="0">
                <a:solidFill>
                  <a:srgbClr val="FF0000"/>
                </a:solidFill>
              </a:rPr>
              <a:t>[SEP] </a:t>
            </a:r>
            <a:r>
              <a:rPr lang="en-US" altLang="zh-CN" sz="900" b="1" u="sng" dirty="0"/>
              <a:t>Embedded Networked </a:t>
            </a:r>
            <a:r>
              <a:rPr lang="en-US" altLang="zh-CN" sz="900" b="1" dirty="0"/>
              <a:t>…</a:t>
            </a:r>
            <a:endParaRPr lang="en-US" sz="900" b="1" dirty="0"/>
          </a:p>
        </p:txBody>
      </p:sp>
      <p:cxnSp>
        <p:nvCxnSpPr>
          <p:cNvPr id="40" name="肘形连接符 39"/>
          <p:cNvCxnSpPr>
            <a:stCxn id="38" idx="1"/>
          </p:cNvCxnSpPr>
          <p:nvPr/>
        </p:nvCxnSpPr>
        <p:spPr>
          <a:xfrm rot="10800000">
            <a:off x="5198406" y="3325923"/>
            <a:ext cx="12700" cy="996772"/>
          </a:xfrm>
          <a:prstGeom prst="bentConnector4">
            <a:avLst>
              <a:gd name="adj1" fmla="val 5359087"/>
              <a:gd name="adj2" fmla="val 9957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5316069" y="3140767"/>
            <a:ext cx="107016" cy="394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文本框 56"/>
          <p:cNvSpPr txBox="1"/>
          <p:nvPr/>
        </p:nvSpPr>
        <p:spPr>
          <a:xfrm>
            <a:off x="6222446" y="2610525"/>
            <a:ext cx="558166" cy="2308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</a:rPr>
              <a:t>YES/NO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88373" y="2413227"/>
            <a:ext cx="1322778" cy="737701"/>
            <a:chOff x="993453" y="2535147"/>
            <a:chExt cx="1322778" cy="737701"/>
          </a:xfrm>
        </p:grpSpPr>
        <p:cxnSp>
          <p:nvCxnSpPr>
            <p:cNvPr id="64" name="肘形连接符 63"/>
            <p:cNvCxnSpPr>
              <a:stCxn id="28" idx="0"/>
              <a:endCxn id="33" idx="1"/>
            </p:cNvCxnSpPr>
            <p:nvPr/>
          </p:nvCxnSpPr>
          <p:spPr>
            <a:xfrm rot="5400000" flipH="1" flipV="1">
              <a:off x="1678154" y="2634771"/>
              <a:ext cx="439132" cy="837022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圆角矩形 31"/>
            <p:cNvSpPr/>
            <p:nvPr/>
          </p:nvSpPr>
          <p:spPr>
            <a:xfrm>
              <a:off x="993453" y="2535147"/>
              <a:ext cx="1078527" cy="57681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MLM</a:t>
              </a:r>
            </a:p>
            <a:p>
              <a:pPr algn="ctr"/>
              <a:r>
                <a:rPr lang="en-US" sz="1400" b="1" dirty="0"/>
                <a:t>C</a:t>
              </a:r>
              <a:r>
                <a:rPr lang="en-US" altLang="zh-CN" sz="1400" b="1" dirty="0"/>
                <a:t>lassifier</a:t>
              </a:r>
              <a:endParaRPr lang="en-US" sz="14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53539" y="2413227"/>
            <a:ext cx="1368906" cy="737701"/>
            <a:chOff x="4858619" y="2535147"/>
            <a:chExt cx="1368906" cy="737701"/>
          </a:xfrm>
        </p:grpSpPr>
        <p:cxnSp>
          <p:nvCxnSpPr>
            <p:cNvPr id="67" name="肘形连接符 66"/>
            <p:cNvCxnSpPr>
              <a:stCxn id="52" idx="0"/>
              <a:endCxn id="57" idx="1"/>
            </p:cNvCxnSpPr>
            <p:nvPr/>
          </p:nvCxnSpPr>
          <p:spPr>
            <a:xfrm rot="5400000" flipH="1" flipV="1">
              <a:off x="5593678" y="2639000"/>
              <a:ext cx="414826" cy="85286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圆角矩形 55"/>
            <p:cNvSpPr/>
            <p:nvPr/>
          </p:nvSpPr>
          <p:spPr>
            <a:xfrm>
              <a:off x="4858619" y="2535147"/>
              <a:ext cx="1078527" cy="57681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NSP</a:t>
              </a:r>
            </a:p>
            <a:p>
              <a:pPr algn="ctr"/>
              <a:r>
                <a:rPr lang="en-US" sz="1400" b="1" dirty="0"/>
                <a:t>C</a:t>
              </a:r>
              <a:r>
                <a:rPr lang="en-US" altLang="zh-CN" sz="1400" b="1" dirty="0"/>
                <a:t>lassifier</a:t>
              </a:r>
              <a:endParaRPr lang="en-US" sz="1400" b="1" dirty="0"/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778887" y="1935831"/>
            <a:ext cx="2576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Mask Language Model (MLM)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5499289" y="1977486"/>
            <a:ext cx="2691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2. Next Sentence Prediction (NSP)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050245" y="3475597"/>
            <a:ext cx="1829318" cy="6974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7656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 animBg="1"/>
      <p:bldP spid="38" grpId="0" animBg="1"/>
      <p:bldP spid="52" grpId="0" animBg="1"/>
      <p:bldP spid="5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BERT - Usage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7828384" cy="43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Fine-tuning phase: learn to accomplish a task with labeled data.</a:t>
            </a:r>
          </a:p>
        </p:txBody>
      </p:sp>
      <p:cxnSp>
        <p:nvCxnSpPr>
          <p:cNvPr id="9" name="肘形连接符 8"/>
          <p:cNvCxnSpPr>
            <a:stCxn id="38" idx="0"/>
          </p:cNvCxnSpPr>
          <p:nvPr/>
        </p:nvCxnSpPr>
        <p:spPr>
          <a:xfrm rot="5400000" flipH="1" flipV="1">
            <a:off x="2508177" y="3714807"/>
            <a:ext cx="1032653" cy="4488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961603" y="2176962"/>
            <a:ext cx="1091966" cy="2308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</a:rPr>
              <a:t>Positive / Negative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367913" y="4253575"/>
            <a:ext cx="1268296" cy="2308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FF0000"/>
                </a:solidFill>
              </a:rPr>
              <a:t>[CLS]   </a:t>
            </a:r>
            <a:r>
              <a:rPr lang="en-US" altLang="zh-CN" sz="900" b="1" dirty="0"/>
              <a:t>I like this T-shirt</a:t>
            </a:r>
            <a:endParaRPr lang="en-US" sz="900" b="1" dirty="0"/>
          </a:p>
        </p:txBody>
      </p:sp>
      <p:cxnSp>
        <p:nvCxnSpPr>
          <p:cNvPr id="64" name="肘形连接符 63"/>
          <p:cNvCxnSpPr/>
          <p:nvPr/>
        </p:nvCxnSpPr>
        <p:spPr>
          <a:xfrm rot="5400000" flipH="1" flipV="1">
            <a:off x="3216806" y="2078221"/>
            <a:ext cx="439132" cy="83702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2507681" y="2043540"/>
            <a:ext cx="1078527" cy="4976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Task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sp>
        <p:nvSpPr>
          <p:cNvPr id="73" name="文本框 72"/>
          <p:cNvSpPr txBox="1"/>
          <p:nvPr/>
        </p:nvSpPr>
        <p:spPr>
          <a:xfrm>
            <a:off x="4959264" y="2822114"/>
            <a:ext cx="245439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Sentence-level task:</a:t>
            </a:r>
          </a:p>
          <a:p>
            <a:r>
              <a:rPr lang="en-US" sz="1400" dirty="0"/>
              <a:t>Input: sentence</a:t>
            </a:r>
          </a:p>
          <a:p>
            <a:r>
              <a:rPr lang="en-US" sz="1400" dirty="0"/>
              <a:t>Output: class</a:t>
            </a:r>
          </a:p>
          <a:p>
            <a:r>
              <a:rPr lang="en-US" sz="1400" dirty="0"/>
              <a:t>Application: sentiment analysis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132285" y="3425470"/>
            <a:ext cx="1829318" cy="6974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  <a:p>
            <a:pPr algn="ctr"/>
            <a:r>
              <a:rPr lang="en-US" sz="1400" b="1" dirty="0"/>
              <a:t>(Fine-tuned)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494607" y="2797405"/>
            <a:ext cx="1104674" cy="394439"/>
            <a:chOff x="1221881" y="2918291"/>
            <a:chExt cx="1104674" cy="39443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" name="矩形 20"/>
            <p:cNvSpPr/>
            <p:nvPr/>
          </p:nvSpPr>
          <p:spPr>
            <a:xfrm>
              <a:off x="1221881" y="2918291"/>
              <a:ext cx="107016" cy="39443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478375" y="2918291"/>
              <a:ext cx="107016" cy="39443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729175" y="2918291"/>
              <a:ext cx="107016" cy="39443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977261" y="2918291"/>
              <a:ext cx="107016" cy="39443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219539" y="2918291"/>
              <a:ext cx="107016" cy="394439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9247" y="4643528"/>
            <a:ext cx="70214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00" dirty="0">
                <a:solidFill>
                  <a:prstClr val="black"/>
                </a:solidFill>
              </a:rPr>
              <a:t>Devlin, Jacob, et al. "Bert: Pre-training of deep bidirectional transformers for language understanding." </a:t>
            </a:r>
            <a:r>
              <a:rPr lang="en-US" sz="900" dirty="0" err="1">
                <a:solidFill>
                  <a:prstClr val="black"/>
                </a:solidFill>
              </a:rPr>
              <a:t>arXiv</a:t>
            </a:r>
            <a:r>
              <a:rPr lang="en-US" sz="900" dirty="0">
                <a:solidFill>
                  <a:prstClr val="black"/>
                </a:solidFill>
              </a:rPr>
              <a:t> preprint arXiv:1810.04805 (2018).</a:t>
            </a:r>
          </a:p>
        </p:txBody>
      </p:sp>
    </p:spTree>
    <p:extLst>
      <p:ext uri="{BB962C8B-B14F-4D97-AF65-F5344CB8AC3E}">
        <p14:creationId xmlns:p14="http://schemas.microsoft.com/office/powerpoint/2010/main" val="125264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BERT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6"/>
            <a:ext cx="7828384" cy="64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Push the performances to higher levels in wide range of NLP tasks.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B1348BE-3880-4DA1-86DB-35AEA6F7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189" y="2058871"/>
            <a:ext cx="2841346" cy="209891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D41A04D-62AC-4263-B353-F1CCECF0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69" y="2127692"/>
            <a:ext cx="5173496" cy="196127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3977" y="4635374"/>
            <a:ext cx="3058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https://speech.ee.ntu.edu.tw/~hylee/dlhlp/2020-spring.html</a:t>
            </a:r>
          </a:p>
        </p:txBody>
      </p:sp>
    </p:spTree>
    <p:extLst>
      <p:ext uri="{BB962C8B-B14F-4D97-AF65-F5344CB8AC3E}">
        <p14:creationId xmlns:p14="http://schemas.microsoft.com/office/powerpoint/2010/main" val="299827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BERT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14587" y="4311578"/>
            <a:ext cx="2133600" cy="273844"/>
          </a:xfrm>
        </p:spPr>
        <p:txBody>
          <a:bodyPr/>
          <a:lstStyle/>
          <a:p>
            <a:fld id="{8E6562B1-0B0F-0246-9532-09536BC2AE5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6"/>
            <a:ext cx="7828384" cy="64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Learn embedding from context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ECCA6B8-7A1B-48E0-9F0A-8A7BE3976C63}"/>
              </a:ext>
            </a:extLst>
          </p:cNvPr>
          <p:cNvSpPr txBox="1"/>
          <p:nvPr/>
        </p:nvSpPr>
        <p:spPr>
          <a:xfrm>
            <a:off x="915647" y="2200563"/>
            <a:ext cx="280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 dirty="0"/>
              <a:t>… apple …  tree …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9ED4117-8622-4244-BE10-A3EF013E3ED0}"/>
              </a:ext>
            </a:extLst>
          </p:cNvPr>
          <p:cNvSpPr txBox="1"/>
          <p:nvPr/>
        </p:nvSpPr>
        <p:spPr>
          <a:xfrm>
            <a:off x="698265" y="2772857"/>
            <a:ext cx="2999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 dirty="0"/>
              <a:t>… orange …  tree …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35380E08-D472-4DF2-8BFB-3029895FE9D8}"/>
              </a:ext>
            </a:extLst>
          </p:cNvPr>
          <p:cNvSpPr txBox="1"/>
          <p:nvPr/>
        </p:nvSpPr>
        <p:spPr>
          <a:xfrm>
            <a:off x="1042774" y="3339626"/>
            <a:ext cx="2649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 dirty="0"/>
              <a:t>… pear …  tree …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E0ECA858-BD6B-43DF-AD18-6553E7C7FAAF}"/>
              </a:ext>
            </a:extLst>
          </p:cNvPr>
          <p:cNvSpPr/>
          <p:nvPr/>
        </p:nvSpPr>
        <p:spPr>
          <a:xfrm>
            <a:off x="1009039" y="1986594"/>
            <a:ext cx="1403462" cy="196042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693B34F5-7912-4889-99CC-699182FF6E86}"/>
              </a:ext>
            </a:extLst>
          </p:cNvPr>
          <p:cNvSpPr/>
          <p:nvPr/>
        </p:nvSpPr>
        <p:spPr>
          <a:xfrm>
            <a:off x="2595357" y="1988723"/>
            <a:ext cx="914400" cy="196042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7515C778-ABA9-4F61-9172-F0499AC07A1D}"/>
              </a:ext>
            </a:extLst>
          </p:cNvPr>
          <p:cNvSpPr txBox="1"/>
          <p:nvPr/>
        </p:nvSpPr>
        <p:spPr>
          <a:xfrm>
            <a:off x="915647" y="4311578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Target Token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B3E9A282-C52F-485F-8612-367CE11E544F}"/>
              </a:ext>
            </a:extLst>
          </p:cNvPr>
          <p:cNvSpPr txBox="1"/>
          <p:nvPr/>
        </p:nvSpPr>
        <p:spPr>
          <a:xfrm>
            <a:off x="2595357" y="4311578"/>
            <a:ext cx="1011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Context</a:t>
            </a:r>
          </a:p>
        </p:txBody>
      </p:sp>
      <p:cxnSp>
        <p:nvCxnSpPr>
          <p:cNvPr id="19" name="Straight Arrow Connector 11">
            <a:extLst>
              <a:ext uri="{FF2B5EF4-FFF2-40B4-BE49-F238E27FC236}">
                <a16:creationId xmlns:a16="http://schemas.microsoft.com/office/drawing/2014/main" id="{2A119CA9-9C47-473B-ACF2-CBBEA7C9C150}"/>
              </a:ext>
            </a:extLst>
          </p:cNvPr>
          <p:cNvCxnSpPr>
            <a:stCxn id="17" idx="0"/>
            <a:endCxn id="15" idx="2"/>
          </p:cNvCxnSpPr>
          <p:nvPr/>
        </p:nvCxnSpPr>
        <p:spPr>
          <a:xfrm flipV="1">
            <a:off x="1678837" y="3947019"/>
            <a:ext cx="31933" cy="364559"/>
          </a:xfrm>
          <a:prstGeom prst="straightConnector1">
            <a:avLst/>
          </a:prstGeom>
          <a:ln w="5715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2">
            <a:extLst>
              <a:ext uri="{FF2B5EF4-FFF2-40B4-BE49-F238E27FC236}">
                <a16:creationId xmlns:a16="http://schemas.microsoft.com/office/drawing/2014/main" id="{1CE338C7-C0CC-4361-8117-4E2469045E7A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H="1" flipV="1">
            <a:off x="3052557" y="3949148"/>
            <a:ext cx="48740" cy="36243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15">
            <a:extLst>
              <a:ext uri="{FF2B5EF4-FFF2-40B4-BE49-F238E27FC236}">
                <a16:creationId xmlns:a16="http://schemas.microsoft.com/office/drawing/2014/main" id="{326E5296-6030-460C-8140-5CFB4F0917A8}"/>
              </a:ext>
            </a:extLst>
          </p:cNvPr>
          <p:cNvSpPr/>
          <p:nvPr/>
        </p:nvSpPr>
        <p:spPr>
          <a:xfrm>
            <a:off x="4904963" y="2676579"/>
            <a:ext cx="159798" cy="15979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E37BC38E-C820-40F4-AB16-9F80E25E1FE9}"/>
              </a:ext>
            </a:extLst>
          </p:cNvPr>
          <p:cNvSpPr/>
          <p:nvPr/>
        </p:nvSpPr>
        <p:spPr>
          <a:xfrm>
            <a:off x="5412469" y="2516781"/>
            <a:ext cx="159798" cy="15979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7763E3D3-3D74-4E51-8F61-AAEC9142561A}"/>
              </a:ext>
            </a:extLst>
          </p:cNvPr>
          <p:cNvSpPr/>
          <p:nvPr/>
        </p:nvSpPr>
        <p:spPr>
          <a:xfrm>
            <a:off x="5262403" y="3048671"/>
            <a:ext cx="159798" cy="15979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C237C598-E11D-466A-9AB0-019EAF5C204C}"/>
              </a:ext>
            </a:extLst>
          </p:cNvPr>
          <p:cNvSpPr txBox="1"/>
          <p:nvPr/>
        </p:nvSpPr>
        <p:spPr>
          <a:xfrm>
            <a:off x="4289445" y="2196570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a</a:t>
            </a:r>
            <a:r>
              <a:rPr lang="en-US" altLang="zh-CN" sz="2000" b="1" dirty="0" err="1"/>
              <a:t>pple</a:t>
            </a:r>
            <a:endParaRPr lang="en-SG" sz="2000" b="1" dirty="0"/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0F4FF41E-E21E-48F2-9818-C74ABFAC72F5}"/>
              </a:ext>
            </a:extLst>
          </p:cNvPr>
          <p:cNvSpPr txBox="1"/>
          <p:nvPr/>
        </p:nvSpPr>
        <p:spPr>
          <a:xfrm>
            <a:off x="5486813" y="2128531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pear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859FCA49-E455-493A-AA3C-FAC43B7CE034}"/>
              </a:ext>
            </a:extLst>
          </p:cNvPr>
          <p:cNvSpPr txBox="1"/>
          <p:nvPr/>
        </p:nvSpPr>
        <p:spPr>
          <a:xfrm>
            <a:off x="4801571" y="3256581"/>
            <a:ext cx="921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orange</a:t>
            </a: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54C58A70-6C58-48F8-B926-AFE188916FB7}"/>
              </a:ext>
            </a:extLst>
          </p:cNvPr>
          <p:cNvSpPr/>
          <p:nvPr/>
        </p:nvSpPr>
        <p:spPr>
          <a:xfrm>
            <a:off x="6737407" y="3891353"/>
            <a:ext cx="159798" cy="1597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2">
            <a:extLst>
              <a:ext uri="{FF2B5EF4-FFF2-40B4-BE49-F238E27FC236}">
                <a16:creationId xmlns:a16="http://schemas.microsoft.com/office/drawing/2014/main" id="{B7FE846C-B2AA-4B07-81CA-1AFAC19BA601}"/>
              </a:ext>
            </a:extLst>
          </p:cNvPr>
          <p:cNvSpPr/>
          <p:nvPr/>
        </p:nvSpPr>
        <p:spPr>
          <a:xfrm>
            <a:off x="6910971" y="3545618"/>
            <a:ext cx="159798" cy="1597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3">
            <a:extLst>
              <a:ext uri="{FF2B5EF4-FFF2-40B4-BE49-F238E27FC236}">
                <a16:creationId xmlns:a16="http://schemas.microsoft.com/office/drawing/2014/main" id="{3E517450-3A1C-429D-8245-FC1A4B3D3EF0}"/>
              </a:ext>
            </a:extLst>
          </p:cNvPr>
          <p:cNvSpPr/>
          <p:nvPr/>
        </p:nvSpPr>
        <p:spPr>
          <a:xfrm>
            <a:off x="7327771" y="3457898"/>
            <a:ext cx="159798" cy="15979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4">
            <a:extLst>
              <a:ext uri="{FF2B5EF4-FFF2-40B4-BE49-F238E27FC236}">
                <a16:creationId xmlns:a16="http://schemas.microsoft.com/office/drawing/2014/main" id="{B84C57C6-ECD1-4109-AC1B-B812B9F3AFE4}"/>
              </a:ext>
            </a:extLst>
          </p:cNvPr>
          <p:cNvSpPr/>
          <p:nvPr/>
        </p:nvSpPr>
        <p:spPr>
          <a:xfrm>
            <a:off x="6983189" y="2580116"/>
            <a:ext cx="159798" cy="159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EDFF814C-0889-4F5A-82C9-07D3A4E88A1A}"/>
              </a:ext>
            </a:extLst>
          </p:cNvPr>
          <p:cNvSpPr txBox="1"/>
          <p:nvPr/>
        </p:nvSpPr>
        <p:spPr>
          <a:xfrm>
            <a:off x="5980236" y="3385205"/>
            <a:ext cx="808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Apple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BD084A6A-F153-4E74-99CD-3B9F96EF0A98}"/>
              </a:ext>
            </a:extLst>
          </p:cNvPr>
          <p:cNvSpPr txBox="1"/>
          <p:nvPr/>
        </p:nvSpPr>
        <p:spPr>
          <a:xfrm>
            <a:off x="5523548" y="3788570"/>
            <a:ext cx="1195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Facebook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63F14695-5AB2-4DAD-9229-2BA5F49653EE}"/>
              </a:ext>
            </a:extLst>
          </p:cNvPr>
          <p:cNvSpPr txBox="1"/>
          <p:nvPr/>
        </p:nvSpPr>
        <p:spPr>
          <a:xfrm>
            <a:off x="7627908" y="3391333"/>
            <a:ext cx="1049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Amazon</a:t>
            </a: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BC3BCBBE-FF81-475C-B4EA-CF14F2D202E4}"/>
              </a:ext>
            </a:extLst>
          </p:cNvPr>
          <p:cNvSpPr txBox="1"/>
          <p:nvPr/>
        </p:nvSpPr>
        <p:spPr>
          <a:xfrm>
            <a:off x="7250961" y="246108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fish</a:t>
            </a:r>
          </a:p>
        </p:txBody>
      </p:sp>
      <p:sp>
        <p:nvSpPr>
          <p:cNvPr id="35" name="Oval 29">
            <a:extLst>
              <a:ext uri="{FF2B5EF4-FFF2-40B4-BE49-F238E27FC236}">
                <a16:creationId xmlns:a16="http://schemas.microsoft.com/office/drawing/2014/main" id="{3BF1F40B-11CC-446D-A986-64E4C0492D49}"/>
              </a:ext>
            </a:extLst>
          </p:cNvPr>
          <p:cNvSpPr/>
          <p:nvPr/>
        </p:nvSpPr>
        <p:spPr>
          <a:xfrm>
            <a:off x="6653261" y="2247122"/>
            <a:ext cx="159798" cy="159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E5855B7F-8FA7-4184-9896-73563A0D2179}"/>
              </a:ext>
            </a:extLst>
          </p:cNvPr>
          <p:cNvSpPr txBox="1"/>
          <p:nvPr/>
        </p:nvSpPr>
        <p:spPr>
          <a:xfrm>
            <a:off x="6431842" y="1781659"/>
            <a:ext cx="611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bird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EA258729-20E3-41EF-8CC0-F0F945EF0215}"/>
              </a:ext>
            </a:extLst>
          </p:cNvPr>
          <p:cNvSpPr txBox="1"/>
          <p:nvPr/>
        </p:nvSpPr>
        <p:spPr>
          <a:xfrm>
            <a:off x="309414" y="224584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TextBox 32">
            <a:extLst>
              <a:ext uri="{FF2B5EF4-FFF2-40B4-BE49-F238E27FC236}">
                <a16:creationId xmlns:a16="http://schemas.microsoft.com/office/drawing/2014/main" id="{0379A855-E774-4E39-B090-4B9C7C8F1DB9}"/>
              </a:ext>
            </a:extLst>
          </p:cNvPr>
          <p:cNvSpPr txBox="1"/>
          <p:nvPr/>
        </p:nvSpPr>
        <p:spPr>
          <a:xfrm>
            <a:off x="309414" y="282419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0C8B7C5A-8A52-45EA-8CC4-7F1FE16ACA53}"/>
              </a:ext>
            </a:extLst>
          </p:cNvPr>
          <p:cNvSpPr txBox="1"/>
          <p:nvPr/>
        </p:nvSpPr>
        <p:spPr>
          <a:xfrm>
            <a:off x="306786" y="340118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949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直接箭头连接符 102"/>
          <p:cNvCxnSpPr>
            <a:endCxn id="93" idx="1"/>
          </p:cNvCxnSpPr>
          <p:nvPr/>
        </p:nvCxnSpPr>
        <p:spPr>
          <a:xfrm flipV="1">
            <a:off x="3111905" y="3998772"/>
            <a:ext cx="1596197" cy="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Motivation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6896"/>
            <a:ext cx="7803398" cy="795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/>
              <a:t>Transformation-based:  </a:t>
            </a:r>
            <a:r>
              <a:rPr lang="en-US" sz="2000" dirty="0"/>
              <a:t>TPN [1</a:t>
            </a:r>
            <a:r>
              <a:rPr lang="en-US" sz="2000" dirty="0" smtClean="0"/>
              <a:t>] learns </a:t>
            </a:r>
            <a:r>
              <a:rPr lang="en-US" sz="2000" dirty="0"/>
              <a:t>representations by  recognizing the transformations applied to the raw input signal.</a:t>
            </a:r>
            <a:endParaRPr lang="en-US" sz="28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32410" y="4644634"/>
            <a:ext cx="50994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 Saeed, </a:t>
            </a:r>
            <a:r>
              <a:rPr lang="en-US" sz="900" dirty="0" err="1"/>
              <a:t>Aaqib</a:t>
            </a:r>
            <a:r>
              <a:rPr lang="en-US" sz="900" dirty="0"/>
              <a:t>, </a:t>
            </a:r>
            <a:r>
              <a:rPr lang="en-US" altLang="zh-CN" sz="900" dirty="0"/>
              <a:t>et al</a:t>
            </a:r>
            <a:r>
              <a:rPr lang="en-US" sz="900" dirty="0"/>
              <a:t>. "Multi-task self-supervised learning for human activity detection." </a:t>
            </a:r>
            <a:r>
              <a:rPr lang="en-US" sz="900" dirty="0" err="1"/>
              <a:t>Ubicomp</a:t>
            </a:r>
            <a:r>
              <a:rPr lang="en-US" sz="900" dirty="0"/>
              <a:t> 2019.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654312" y="2129118"/>
            <a:ext cx="6681811" cy="1157660"/>
            <a:chOff x="222898" y="2649398"/>
            <a:chExt cx="6681811" cy="137941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898" y="3154796"/>
              <a:ext cx="1360805" cy="359237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3557011" y="2649398"/>
              <a:ext cx="938599" cy="137941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Shared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CNN</a:t>
              </a:r>
            </a:p>
          </p:txBody>
        </p:sp>
        <p:sp>
          <p:nvSpPr>
            <p:cNvPr id="10" name="矩形 9"/>
            <p:cNvSpPr/>
            <p:nvPr/>
          </p:nvSpPr>
          <p:spPr>
            <a:xfrm rot="10800000" flipV="1">
              <a:off x="2110183" y="2707513"/>
              <a:ext cx="914402" cy="2745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  <a:r>
                <a:rPr lang="en-US" altLang="zh-CN" dirty="0"/>
                <a:t>oised</a:t>
              </a:r>
              <a:endParaRPr lang="en-US" dirty="0"/>
            </a:p>
          </p:txBody>
        </p:sp>
        <p:sp>
          <p:nvSpPr>
            <p:cNvPr id="16" name="矩形 15"/>
            <p:cNvSpPr/>
            <p:nvPr/>
          </p:nvSpPr>
          <p:spPr>
            <a:xfrm rot="10800000" flipV="1">
              <a:off x="2110185" y="3705364"/>
              <a:ext cx="914400" cy="2745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  <a:r>
                <a:rPr lang="en-US" altLang="zh-CN" dirty="0"/>
                <a:t>otated</a:t>
              </a:r>
              <a:endParaRPr lang="en-US" dirty="0"/>
            </a:p>
          </p:txBody>
        </p:sp>
        <p:sp>
          <p:nvSpPr>
            <p:cNvPr id="17" name="矩形 16"/>
            <p:cNvSpPr/>
            <p:nvPr/>
          </p:nvSpPr>
          <p:spPr>
            <a:xfrm rot="10800000" flipV="1">
              <a:off x="2116858" y="3211920"/>
              <a:ext cx="914401" cy="2745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altLang="zh-CN" dirty="0"/>
                <a:t>caled</a:t>
              </a:r>
              <a:endParaRPr lang="en-US" dirty="0"/>
            </a:p>
          </p:txBody>
        </p:sp>
        <p:sp>
          <p:nvSpPr>
            <p:cNvPr id="11" name="梯形 10"/>
            <p:cNvSpPr/>
            <p:nvPr/>
          </p:nvSpPr>
          <p:spPr>
            <a:xfrm rot="5400000">
              <a:off x="4984776" y="2680041"/>
              <a:ext cx="388801" cy="327516"/>
            </a:xfrm>
            <a:prstGeom prst="trapezoi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梯形 17"/>
            <p:cNvSpPr/>
            <p:nvPr/>
          </p:nvSpPr>
          <p:spPr>
            <a:xfrm rot="5400000">
              <a:off x="4984776" y="3173484"/>
              <a:ext cx="388801" cy="327516"/>
            </a:xfrm>
            <a:prstGeom prst="trapezoi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梯形 18"/>
            <p:cNvSpPr/>
            <p:nvPr/>
          </p:nvSpPr>
          <p:spPr>
            <a:xfrm rot="5400000">
              <a:off x="4984776" y="3670656"/>
              <a:ext cx="388801" cy="327516"/>
            </a:xfrm>
            <a:prstGeom prst="trapezoi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42935" y="2685217"/>
              <a:ext cx="1395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Noise Task Head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342935" y="3177223"/>
              <a:ext cx="1452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Scaled Task Head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342935" y="3680525"/>
              <a:ext cx="1561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Rotated Task Head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495609" y="2832400"/>
              <a:ext cx="519809" cy="990615"/>
              <a:chOff x="4492733" y="2855200"/>
              <a:chExt cx="519809" cy="990615"/>
            </a:xfrm>
          </p:grpSpPr>
          <p:cxnSp>
            <p:nvCxnSpPr>
              <p:cNvPr id="26" name="肘形连接符 25"/>
              <p:cNvCxnSpPr>
                <a:stCxn id="8" idx="3"/>
                <a:endCxn id="11" idx="2"/>
              </p:cNvCxnSpPr>
              <p:nvPr/>
            </p:nvCxnSpPr>
            <p:spPr>
              <a:xfrm flipV="1">
                <a:off x="4492733" y="2855200"/>
                <a:ext cx="519809" cy="495307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肘形连接符 27"/>
              <p:cNvCxnSpPr>
                <a:stCxn id="8" idx="3"/>
                <a:endCxn id="19" idx="2"/>
              </p:cNvCxnSpPr>
              <p:nvPr/>
            </p:nvCxnSpPr>
            <p:spPr>
              <a:xfrm>
                <a:off x="4492733" y="3350507"/>
                <a:ext cx="519809" cy="49530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8" idx="3"/>
                <a:endCxn id="18" idx="2"/>
              </p:cNvCxnSpPr>
              <p:nvPr/>
            </p:nvCxnSpPr>
            <p:spPr>
              <a:xfrm flipV="1">
                <a:off x="4492733" y="3348643"/>
                <a:ext cx="519809" cy="1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1590376" y="2844803"/>
              <a:ext cx="519809" cy="990615"/>
              <a:chOff x="4676656" y="2684710"/>
              <a:chExt cx="519809" cy="990615"/>
            </a:xfrm>
          </p:grpSpPr>
          <p:cxnSp>
            <p:nvCxnSpPr>
              <p:cNvPr id="40" name="肘形连接符 39"/>
              <p:cNvCxnSpPr/>
              <p:nvPr/>
            </p:nvCxnSpPr>
            <p:spPr>
              <a:xfrm flipV="1">
                <a:off x="4676656" y="2684710"/>
                <a:ext cx="519809" cy="49530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肘形连接符 40"/>
              <p:cNvCxnSpPr/>
              <p:nvPr/>
            </p:nvCxnSpPr>
            <p:spPr>
              <a:xfrm>
                <a:off x="4676656" y="3180017"/>
                <a:ext cx="519809" cy="49530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/>
              <p:nvPr/>
            </p:nvCxnSpPr>
            <p:spPr>
              <a:xfrm flipV="1">
                <a:off x="4676656" y="3178153"/>
                <a:ext cx="519809" cy="1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 rot="10800000">
              <a:off x="3037202" y="2839106"/>
              <a:ext cx="519809" cy="990615"/>
              <a:chOff x="5399910" y="2788873"/>
              <a:chExt cx="519809" cy="990615"/>
            </a:xfrm>
          </p:grpSpPr>
          <p:cxnSp>
            <p:nvCxnSpPr>
              <p:cNvPr id="47" name="肘形连接符 46"/>
              <p:cNvCxnSpPr/>
              <p:nvPr/>
            </p:nvCxnSpPr>
            <p:spPr>
              <a:xfrm flipV="1">
                <a:off x="5399910" y="2788873"/>
                <a:ext cx="519809" cy="495307"/>
              </a:xfrm>
              <a:prstGeom prst="bentConnector3">
                <a:avLst>
                  <a:gd name="adj1" fmla="val 50000"/>
                </a:avLst>
              </a:prstGeom>
              <a:ln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肘形连接符 47"/>
              <p:cNvCxnSpPr/>
              <p:nvPr/>
            </p:nvCxnSpPr>
            <p:spPr>
              <a:xfrm>
                <a:off x="5399910" y="3284180"/>
                <a:ext cx="519809" cy="495308"/>
              </a:xfrm>
              <a:prstGeom prst="bentConnector3">
                <a:avLst>
                  <a:gd name="adj1" fmla="val 50000"/>
                </a:avLst>
              </a:prstGeom>
              <a:ln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V="1">
                <a:off x="5399910" y="3282316"/>
                <a:ext cx="519809" cy="1864"/>
              </a:xfrm>
              <a:prstGeom prst="straightConnector1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" name="文本框 61"/>
            <p:cNvSpPr txBox="1"/>
            <p:nvPr/>
          </p:nvSpPr>
          <p:spPr>
            <a:xfrm>
              <a:off x="311831" y="3526636"/>
              <a:ext cx="12755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Accelerometer</a:t>
              </a:r>
              <a:endParaRPr lang="en-US" sz="1400" b="1" dirty="0"/>
            </a:p>
          </p:txBody>
        </p:sp>
      </p:grpSp>
      <p:sp>
        <p:nvSpPr>
          <p:cNvPr id="65" name="右箭头 64"/>
          <p:cNvSpPr/>
          <p:nvPr/>
        </p:nvSpPr>
        <p:spPr>
          <a:xfrm rot="5400000">
            <a:off x="2324748" y="3361028"/>
            <a:ext cx="220493" cy="168177"/>
          </a:xfrm>
          <a:prstGeom prst="rightArrow">
            <a:avLst/>
          </a:prstGeom>
          <a:solidFill>
            <a:srgbClr val="C0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右箭头 65"/>
          <p:cNvSpPr/>
          <p:nvPr/>
        </p:nvSpPr>
        <p:spPr>
          <a:xfrm rot="5400000">
            <a:off x="5237548" y="3369850"/>
            <a:ext cx="220493" cy="168177"/>
          </a:xfrm>
          <a:prstGeom prst="rightArrow">
            <a:avLst/>
          </a:prstGeom>
          <a:solidFill>
            <a:srgbClr val="C0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椭圆 67"/>
          <p:cNvSpPr/>
          <p:nvPr/>
        </p:nvSpPr>
        <p:spPr>
          <a:xfrm>
            <a:off x="2311448" y="4082251"/>
            <a:ext cx="146499" cy="146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椭圆 69"/>
          <p:cNvSpPr/>
          <p:nvPr/>
        </p:nvSpPr>
        <p:spPr>
          <a:xfrm>
            <a:off x="1924793" y="3871490"/>
            <a:ext cx="146499" cy="1464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2" name="矩形 71"/>
          <p:cNvSpPr/>
          <p:nvPr/>
        </p:nvSpPr>
        <p:spPr>
          <a:xfrm>
            <a:off x="5285384" y="3921871"/>
            <a:ext cx="146499" cy="146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/>
          <p:cNvSpPr/>
          <p:nvPr/>
        </p:nvSpPr>
        <p:spPr>
          <a:xfrm>
            <a:off x="4894176" y="4094053"/>
            <a:ext cx="146499" cy="146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6" name="椭圆 75"/>
          <p:cNvSpPr/>
          <p:nvPr/>
        </p:nvSpPr>
        <p:spPr>
          <a:xfrm>
            <a:off x="2645323" y="3705562"/>
            <a:ext cx="146499" cy="1464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77" name="椭圆 76"/>
          <p:cNvSpPr/>
          <p:nvPr/>
        </p:nvSpPr>
        <p:spPr>
          <a:xfrm>
            <a:off x="2759164" y="4210090"/>
            <a:ext cx="146499" cy="1464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</a:t>
            </a:r>
          </a:p>
        </p:txBody>
      </p:sp>
      <p:cxnSp>
        <p:nvCxnSpPr>
          <p:cNvPr id="78" name="直接箭头连接符 77"/>
          <p:cNvCxnSpPr>
            <a:stCxn id="68" idx="7"/>
            <a:endCxn id="76" idx="3"/>
          </p:cNvCxnSpPr>
          <p:nvPr/>
        </p:nvCxnSpPr>
        <p:spPr>
          <a:xfrm flipV="1">
            <a:off x="2436493" y="3830607"/>
            <a:ext cx="230284" cy="27309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68" idx="5"/>
            <a:endCxn id="77" idx="1"/>
          </p:cNvCxnSpPr>
          <p:nvPr/>
        </p:nvCxnSpPr>
        <p:spPr>
          <a:xfrm>
            <a:off x="2436493" y="4207296"/>
            <a:ext cx="344125" cy="2424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68" idx="2"/>
            <a:endCxn id="70" idx="5"/>
          </p:cNvCxnSpPr>
          <p:nvPr/>
        </p:nvCxnSpPr>
        <p:spPr>
          <a:xfrm flipH="1" flipV="1">
            <a:off x="2049838" y="3996535"/>
            <a:ext cx="261610" cy="15896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5431883" y="3647050"/>
            <a:ext cx="146499" cy="146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90" name="矩形 89"/>
          <p:cNvSpPr/>
          <p:nvPr/>
        </p:nvSpPr>
        <p:spPr>
          <a:xfrm>
            <a:off x="5701099" y="4055043"/>
            <a:ext cx="146499" cy="146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91" name="矩形 90"/>
          <p:cNvSpPr/>
          <p:nvPr/>
        </p:nvSpPr>
        <p:spPr>
          <a:xfrm>
            <a:off x="1767243" y="3611376"/>
            <a:ext cx="1330960" cy="8032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矩形 92"/>
          <p:cNvSpPr/>
          <p:nvPr/>
        </p:nvSpPr>
        <p:spPr>
          <a:xfrm>
            <a:off x="4708102" y="3597137"/>
            <a:ext cx="1330960" cy="80326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文本框 93"/>
          <p:cNvSpPr txBox="1"/>
          <p:nvPr/>
        </p:nvSpPr>
        <p:spPr>
          <a:xfrm>
            <a:off x="1897245" y="4420691"/>
            <a:ext cx="1008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Data Space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773425" y="4420691"/>
            <a:ext cx="1225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Feature Space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3407637" y="3733511"/>
            <a:ext cx="981946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D</a:t>
            </a:r>
            <a:r>
              <a:rPr lang="en-US" altLang="zh-CN" sz="1400" b="1" dirty="0"/>
              <a:t>imension</a:t>
            </a:r>
          </a:p>
          <a:p>
            <a:r>
              <a:rPr lang="en-US" sz="1400" b="1" dirty="0"/>
              <a:t>Reduction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7302163" y="2189112"/>
            <a:ext cx="1156086" cy="23083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rgbClr val="FF0000"/>
                </a:solidFill>
              </a:rPr>
              <a:t>Noised </a:t>
            </a:r>
            <a:r>
              <a:rPr lang="en-US" sz="900" b="1" dirty="0">
                <a:solidFill>
                  <a:srgbClr val="FF0000"/>
                </a:solidFill>
              </a:rPr>
              <a:t>/ Not Noised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302163" y="2601208"/>
            <a:ext cx="1107996" cy="23083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rgbClr val="FF0000"/>
                </a:solidFill>
              </a:rPr>
              <a:t>Scaled </a:t>
            </a:r>
            <a:r>
              <a:rPr lang="en-US" sz="900" b="1" dirty="0">
                <a:solidFill>
                  <a:srgbClr val="FF0000"/>
                </a:solidFill>
              </a:rPr>
              <a:t>/ Not </a:t>
            </a:r>
            <a:r>
              <a:rPr lang="en-US" sz="900" b="1" dirty="0" smtClean="0">
                <a:solidFill>
                  <a:srgbClr val="FF0000"/>
                </a:solidFill>
              </a:rPr>
              <a:t>Scaled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302163" y="3006227"/>
            <a:ext cx="1261884" cy="23083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rgbClr val="FF0000"/>
                </a:solidFill>
              </a:rPr>
              <a:t>Rotated </a:t>
            </a:r>
            <a:r>
              <a:rPr lang="en-US" sz="900" b="1" dirty="0">
                <a:solidFill>
                  <a:srgbClr val="FF0000"/>
                </a:solidFill>
              </a:rPr>
              <a:t>/ Not </a:t>
            </a:r>
            <a:r>
              <a:rPr lang="en-US" sz="900" b="1" dirty="0" smtClean="0">
                <a:solidFill>
                  <a:srgbClr val="FF0000"/>
                </a:solidFill>
              </a:rPr>
              <a:t>Rotated</a:t>
            </a:r>
            <a:endParaRPr 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6" grpId="0" animBg="1"/>
      <p:bldP spid="77" grpId="0" animBg="1"/>
      <p:bldP spid="89" grpId="0" animBg="1"/>
      <p:bldP spid="90" grpId="0" animBg="1"/>
      <p:bldP spid="91" grpId="0" animBg="1"/>
      <p:bldP spid="93" grpId="0" animBg="1"/>
      <p:bldP spid="94" grpId="0"/>
      <p:bldP spid="95" grpId="0"/>
      <p:bldP spid="10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BERT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14587" y="4311578"/>
            <a:ext cx="2133600" cy="273844"/>
          </a:xfrm>
        </p:spPr>
        <p:txBody>
          <a:bodyPr/>
          <a:lstStyle/>
          <a:p>
            <a:fld id="{8E6562B1-0B0F-0246-9532-09536BC2AE5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6"/>
            <a:ext cx="7828384" cy="64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solidFill>
                  <a:srgbClr val="0B3D89"/>
                </a:solidFill>
              </a:rPr>
              <a:t>Apple</a:t>
            </a:r>
            <a:r>
              <a:rPr lang="en-US" altLang="zh-CN" sz="2000" dirty="0"/>
              <a:t> juice </a:t>
            </a:r>
            <a:r>
              <a:rPr lang="en-US" altLang="zh-CN" sz="2800" b="1" dirty="0"/>
              <a:t>vs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0B3D89"/>
                </a:solidFill>
              </a:rPr>
              <a:t>Apple</a:t>
            </a:r>
            <a:r>
              <a:rPr lang="en-US" altLang="zh-CN" sz="2000" dirty="0"/>
              <a:t> stock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F1F4BEEF-2E20-4F50-93FE-1E63CEAD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16" y="773682"/>
            <a:ext cx="3706368" cy="35378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3977" y="4635374"/>
            <a:ext cx="30588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https://speech.ee.ntu.edu.tw/~hylee/dlhlp/2020-spring.html</a:t>
            </a:r>
          </a:p>
        </p:txBody>
      </p:sp>
    </p:spTree>
    <p:extLst>
      <p:ext uri="{BB962C8B-B14F-4D97-AF65-F5344CB8AC3E}">
        <p14:creationId xmlns:p14="http://schemas.microsoft.com/office/powerpoint/2010/main" val="150455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Motivation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558800" y="1416896"/>
            <a:ext cx="7701280" cy="3028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Self-supervised learning methods:</a:t>
            </a:r>
          </a:p>
          <a:p>
            <a:r>
              <a:rPr lang="en-US" sz="2000" dirty="0"/>
              <a:t>Contrastive-based</a:t>
            </a:r>
          </a:p>
          <a:p>
            <a:r>
              <a:rPr lang="en-US" sz="2000" dirty="0"/>
              <a:t>GAN-based</a:t>
            </a:r>
          </a:p>
          <a:p>
            <a:r>
              <a:rPr lang="en-US" sz="2000" dirty="0"/>
              <a:t>Autoencoder-based</a:t>
            </a:r>
            <a:r>
              <a:rPr lang="en-US" sz="2000" b="1" dirty="0"/>
              <a:t>: </a:t>
            </a:r>
          </a:p>
          <a:p>
            <a:pPr marL="457200" lvl="1" indent="0">
              <a:buNone/>
            </a:pPr>
            <a:r>
              <a:rPr lang="en-US" sz="1600" b="1" dirty="0"/>
              <a:t>BERT</a:t>
            </a:r>
            <a:r>
              <a:rPr lang="en-US" sz="1600" dirty="0"/>
              <a:t> [3]: learn representations from unlabeled text data.</a:t>
            </a:r>
          </a:p>
          <a:p>
            <a:pPr lvl="1"/>
            <a:r>
              <a:rPr lang="en-US" sz="1600" dirty="0"/>
              <a:t>There are large amounts of text (e.g., Wikipedia, news, books).</a:t>
            </a:r>
          </a:p>
          <a:p>
            <a:pPr lvl="1"/>
            <a:r>
              <a:rPr lang="en-US" sz="1600" dirty="0"/>
              <a:t>There are specific patterns in text (e.g., grammar, context, word meaning).</a:t>
            </a:r>
          </a:p>
          <a:p>
            <a:pPr lvl="1"/>
            <a:r>
              <a:rPr lang="en-US" sz="1600" dirty="0"/>
              <a:t>The patterns can help many NLP applications.</a:t>
            </a:r>
          </a:p>
          <a:p>
            <a:endParaRPr 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396240" y="4502012"/>
            <a:ext cx="702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[1] Devlin, Jacob, et al. "Bert: Pre-training of deep bidirectional transformers for language understanding." </a:t>
            </a:r>
            <a:r>
              <a:rPr lang="en-US" sz="900" dirty="0" err="1"/>
              <a:t>arXiv</a:t>
            </a:r>
            <a:r>
              <a:rPr lang="en-US" sz="900" dirty="0"/>
              <a:t> preprint arXiv:1810.04805 (2018).</a:t>
            </a:r>
          </a:p>
          <a:p>
            <a:r>
              <a:rPr lang="en-US" sz="900" dirty="0"/>
              <a:t>[2] https://towardsdatascience.com/how-to-do-text-binary-classification-with-bert-f1348a25d905 </a:t>
            </a:r>
          </a:p>
        </p:txBody>
      </p:sp>
      <p:pic>
        <p:nvPicPr>
          <p:cNvPr id="14" name="Picture 2" descr="https://jalammar.github.io/images/bert-classifi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767" y="841401"/>
            <a:ext cx="3379679" cy="18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EDBD211-A067-4B4E-AA62-CE6921AD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9" y="846127"/>
            <a:ext cx="570769" cy="57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0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Our idea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416895"/>
            <a:ext cx="8294915" cy="181590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z="2000" dirty="0"/>
              <a:t>Observations for IMU-based sensing </a:t>
            </a:r>
            <a:r>
              <a:rPr lang="en-US" altLang="zh-CN" sz="2000" dirty="0" smtClean="0"/>
              <a:t>scenarios: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/>
              <a:t>There are abundant IMU data.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There are specific patterns in IMU data (e.g., periodical changes).</a:t>
            </a:r>
          </a:p>
          <a:p>
            <a:pPr>
              <a:lnSpc>
                <a:spcPct val="120000"/>
              </a:lnSpc>
            </a:pPr>
            <a:r>
              <a:rPr lang="en-US" altLang="zh-CN" sz="2000" dirty="0"/>
              <a:t>The patterns can help sensing applications (e.g., activity recognition).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2000" b="1" dirty="0"/>
          </a:p>
          <a:p>
            <a:pPr marL="0" indent="0">
              <a:lnSpc>
                <a:spcPct val="120000"/>
              </a:lnSpc>
              <a:buNone/>
            </a:pPr>
            <a:endParaRPr lang="en-US" altLang="zh-CN" sz="1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2406747" y="4027055"/>
            <a:ext cx="3928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IMU + BERT = LIMU-BERT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368FF-64EF-4938-9E2D-01E319500118}"/>
              </a:ext>
            </a:extLst>
          </p:cNvPr>
          <p:cNvSpPr txBox="1"/>
          <p:nvPr/>
        </p:nvSpPr>
        <p:spPr>
          <a:xfrm>
            <a:off x="334286" y="3530533"/>
            <a:ext cx="8294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Introduce BERT to learn representations from IMU sensory data:</a:t>
            </a:r>
          </a:p>
          <a:p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23277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框 52"/>
          <p:cNvSpPr txBox="1"/>
          <p:nvPr/>
        </p:nvSpPr>
        <p:spPr>
          <a:xfrm>
            <a:off x="2086461" y="3018788"/>
            <a:ext cx="1705916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  Welcome   To</a:t>
            </a:r>
            <a:r>
              <a:rPr lang="en-US" altLang="zh-CN" sz="900" b="1" dirty="0">
                <a:solidFill>
                  <a:srgbClr val="FF0000"/>
                </a:solidFill>
              </a:rPr>
              <a:t>     </a:t>
            </a:r>
            <a:r>
              <a:rPr lang="en-US" altLang="zh-CN" sz="900" b="1" dirty="0"/>
              <a:t>ACM     SenSys</a:t>
            </a:r>
            <a:endParaRPr lang="en-US" sz="900" b="1" dirty="0"/>
          </a:p>
        </p:txBody>
      </p:sp>
      <p:cxnSp>
        <p:nvCxnSpPr>
          <p:cNvPr id="85" name="肘形连接符 84"/>
          <p:cNvCxnSpPr>
            <a:stCxn id="41" idx="2"/>
            <a:endCxn id="49" idx="3"/>
          </p:cNvCxnSpPr>
          <p:nvPr/>
        </p:nvCxnSpPr>
        <p:spPr>
          <a:xfrm rot="5400000">
            <a:off x="2063904" y="3763765"/>
            <a:ext cx="303383" cy="12523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>
            <a:off x="2821901" y="3260135"/>
            <a:ext cx="0" cy="6779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BERT - Training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7828384" cy="43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Pre-training phase: learn representations from unlabeled text data.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14678" y="3054396"/>
            <a:ext cx="841616" cy="9099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345411" y="2117510"/>
            <a:ext cx="952981" cy="576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MLM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730458" y="2219914"/>
            <a:ext cx="841616" cy="402026"/>
            <a:chOff x="748588" y="2796541"/>
            <a:chExt cx="891371" cy="402026"/>
          </a:xfrm>
        </p:grpSpPr>
        <p:sp>
          <p:nvSpPr>
            <p:cNvPr id="21" name="矩形 20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880603" y="4007411"/>
            <a:ext cx="1922321" cy="230832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Welcome   </a:t>
            </a:r>
            <a:r>
              <a:rPr lang="en-US" altLang="zh-CN" sz="900" b="1" dirty="0">
                <a:solidFill>
                  <a:srgbClr val="FF0000"/>
                </a:solidFill>
              </a:rPr>
              <a:t>[MASK]     </a:t>
            </a:r>
            <a:r>
              <a:rPr lang="en-US" altLang="zh-CN" sz="900" b="1" dirty="0"/>
              <a:t>ACM     SenSys</a:t>
            </a:r>
            <a:endParaRPr lang="en-US" sz="900" b="1" dirty="0"/>
          </a:p>
        </p:txBody>
      </p:sp>
      <p:sp>
        <p:nvSpPr>
          <p:cNvPr id="42" name="圆角矩形 41"/>
          <p:cNvSpPr/>
          <p:nvPr/>
        </p:nvSpPr>
        <p:spPr>
          <a:xfrm>
            <a:off x="2084934" y="4404542"/>
            <a:ext cx="1530912" cy="2308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Dictionary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747809" y="4336819"/>
            <a:ext cx="841616" cy="402026"/>
            <a:chOff x="748588" y="2796541"/>
            <a:chExt cx="891371" cy="40202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4" name="矩形 43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肘形连接符 49"/>
          <p:cNvCxnSpPr>
            <a:endCxn id="22" idx="0"/>
          </p:cNvCxnSpPr>
          <p:nvPr/>
        </p:nvCxnSpPr>
        <p:spPr>
          <a:xfrm flipV="1">
            <a:off x="1152848" y="2117510"/>
            <a:ext cx="1669054" cy="61776"/>
          </a:xfrm>
          <a:prstGeom prst="bentConnector4">
            <a:avLst>
              <a:gd name="adj1" fmla="val 724"/>
              <a:gd name="adj2" fmla="val 4700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1135486" y="4010098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1152848" y="2713907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圆角矩形 73"/>
          <p:cNvSpPr/>
          <p:nvPr/>
        </p:nvSpPr>
        <p:spPr>
          <a:xfrm>
            <a:off x="2068506" y="3483671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Mask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2821901" y="2694328"/>
            <a:ext cx="0" cy="26740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2679185" y="3016587"/>
            <a:ext cx="268975" cy="2330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8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" grpId="0" animBg="1"/>
      <p:bldP spid="22" grpId="0" animBg="1"/>
      <p:bldP spid="41" grpId="0" animBg="1"/>
      <p:bldP spid="42" grpId="0" animBg="1"/>
      <p:bldP spid="74" grpId="0" animBg="1"/>
      <p:bldP spid="8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肘形连接符 84"/>
          <p:cNvCxnSpPr>
            <a:stCxn id="41" idx="2"/>
            <a:endCxn id="49" idx="3"/>
          </p:cNvCxnSpPr>
          <p:nvPr/>
        </p:nvCxnSpPr>
        <p:spPr>
          <a:xfrm rot="5400000">
            <a:off x="3099505" y="2738930"/>
            <a:ext cx="292617" cy="33127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74" idx="2"/>
          </p:cNvCxnSpPr>
          <p:nvPr/>
        </p:nvCxnSpPr>
        <p:spPr>
          <a:xfrm>
            <a:off x="4902199" y="3727036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B3D89"/>
                </a:solidFill>
              </a:rPr>
              <a:t>BERT - Training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416895"/>
            <a:ext cx="7828384" cy="439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Pre-training phase: learn representations from unlabeled text data.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714678" y="3054396"/>
            <a:ext cx="841616" cy="90998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BERT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345411" y="2117510"/>
            <a:ext cx="952981" cy="576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MLM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sp>
        <p:nvSpPr>
          <p:cNvPr id="23" name="圆角矩形 22"/>
          <p:cNvSpPr/>
          <p:nvPr/>
        </p:nvSpPr>
        <p:spPr>
          <a:xfrm>
            <a:off x="4341460" y="2120741"/>
            <a:ext cx="968230" cy="57681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NSP</a:t>
            </a:r>
          </a:p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lassifier</a:t>
            </a:r>
            <a:endParaRPr lang="en-US" sz="1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730458" y="2219914"/>
            <a:ext cx="841616" cy="402026"/>
            <a:chOff x="748588" y="2796541"/>
            <a:chExt cx="891371" cy="402026"/>
          </a:xfrm>
        </p:grpSpPr>
        <p:sp>
          <p:nvSpPr>
            <p:cNvPr id="21" name="矩形 20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3946046" y="3015219"/>
            <a:ext cx="731290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Sentence-A</a:t>
            </a:r>
            <a:endParaRPr lang="en-US" sz="9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907376" y="4018177"/>
            <a:ext cx="1989647" cy="230832"/>
          </a:xfrm>
          <a:prstGeom prst="rect">
            <a:avLst/>
          </a:prstGeom>
          <a:noFill/>
          <a:ln w="28575">
            <a:solidFill>
              <a:srgbClr val="40404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>
                <a:solidFill>
                  <a:srgbClr val="FF0000"/>
                </a:solidFill>
              </a:rPr>
              <a:t>[CLS]   </a:t>
            </a:r>
            <a:r>
              <a:rPr lang="en-US" altLang="zh-CN" sz="900" b="1" u="sng" dirty="0"/>
              <a:t>Sentence-A</a:t>
            </a:r>
            <a:r>
              <a:rPr lang="en-US" altLang="zh-CN" sz="900" b="1" dirty="0"/>
              <a:t>  </a:t>
            </a:r>
            <a:r>
              <a:rPr lang="en-US" altLang="zh-CN" sz="900" b="1" dirty="0">
                <a:solidFill>
                  <a:srgbClr val="FF0000"/>
                </a:solidFill>
              </a:rPr>
              <a:t>[SEP] </a:t>
            </a:r>
            <a:r>
              <a:rPr lang="en-US" altLang="zh-CN" sz="900" b="1" u="sng" dirty="0"/>
              <a:t>Sentence-B</a:t>
            </a:r>
            <a:r>
              <a:rPr lang="en-US" altLang="zh-CN" sz="900" b="1" dirty="0"/>
              <a:t>…</a:t>
            </a:r>
            <a:endParaRPr lang="en-US" sz="900" b="1" dirty="0"/>
          </a:p>
        </p:txBody>
      </p:sp>
      <p:sp>
        <p:nvSpPr>
          <p:cNvPr id="42" name="圆角矩形 41"/>
          <p:cNvSpPr/>
          <p:nvPr/>
        </p:nvSpPr>
        <p:spPr>
          <a:xfrm>
            <a:off x="2084934" y="4404542"/>
            <a:ext cx="1530912" cy="2308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Dictionary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747809" y="4336819"/>
            <a:ext cx="841616" cy="402026"/>
            <a:chOff x="748588" y="2796541"/>
            <a:chExt cx="891371" cy="40202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4" name="矩形 43"/>
            <p:cNvSpPr/>
            <p:nvPr/>
          </p:nvSpPr>
          <p:spPr>
            <a:xfrm>
              <a:off x="748588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920025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087656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3474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415409" y="2796541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8431" y="2804128"/>
              <a:ext cx="71528" cy="394439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肘形连接符 49"/>
          <p:cNvCxnSpPr>
            <a:endCxn id="22" idx="0"/>
          </p:cNvCxnSpPr>
          <p:nvPr/>
        </p:nvCxnSpPr>
        <p:spPr>
          <a:xfrm flipV="1">
            <a:off x="1152848" y="2117510"/>
            <a:ext cx="1669054" cy="61776"/>
          </a:xfrm>
          <a:prstGeom prst="bentConnector4">
            <a:avLst>
              <a:gd name="adj1" fmla="val 724"/>
              <a:gd name="adj2" fmla="val 4700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endCxn id="23" idx="0"/>
          </p:cNvCxnSpPr>
          <p:nvPr/>
        </p:nvCxnSpPr>
        <p:spPr>
          <a:xfrm flipV="1">
            <a:off x="1152848" y="2120741"/>
            <a:ext cx="3672727" cy="58545"/>
          </a:xfrm>
          <a:prstGeom prst="bentConnector4">
            <a:avLst>
              <a:gd name="adj1" fmla="val 116"/>
              <a:gd name="adj2" fmla="val 49046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1135486" y="4010098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1152848" y="2713907"/>
            <a:ext cx="0" cy="24783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圆角矩形 73"/>
          <p:cNvSpPr/>
          <p:nvPr/>
        </p:nvSpPr>
        <p:spPr>
          <a:xfrm>
            <a:off x="4136743" y="3496204"/>
            <a:ext cx="1530912" cy="2308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</a:t>
            </a:r>
            <a:r>
              <a:rPr lang="en-US" altLang="zh-CN" sz="1400" b="1" dirty="0"/>
              <a:t>onnect</a:t>
            </a:r>
            <a:endParaRPr lang="en-US" sz="1400" b="1" dirty="0"/>
          </a:p>
        </p:txBody>
      </p:sp>
      <p:cxnSp>
        <p:nvCxnSpPr>
          <p:cNvPr id="82" name="直接箭头连接符 81"/>
          <p:cNvCxnSpPr/>
          <p:nvPr/>
        </p:nvCxnSpPr>
        <p:spPr>
          <a:xfrm>
            <a:off x="4847266" y="2713907"/>
            <a:ext cx="0" cy="37981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003102" y="3016011"/>
            <a:ext cx="724878" cy="2308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Sentence-B</a:t>
            </a:r>
            <a:endParaRPr lang="en-US" sz="900" b="1" dirty="0"/>
          </a:p>
        </p:txBody>
      </p:sp>
      <p:cxnSp>
        <p:nvCxnSpPr>
          <p:cNvPr id="52" name="直接箭头连接符 51"/>
          <p:cNvCxnSpPr>
            <a:stCxn id="51" idx="1"/>
            <a:endCxn id="40" idx="3"/>
          </p:cNvCxnSpPr>
          <p:nvPr/>
        </p:nvCxnSpPr>
        <p:spPr>
          <a:xfrm flipH="1" flipV="1">
            <a:off x="4677336" y="3130635"/>
            <a:ext cx="325766" cy="79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4404361" y="3291908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5415281" y="3291908"/>
            <a:ext cx="0" cy="18801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5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7815"/>
  <p:tag name="RESOURCELIB_SLIDETYPE" val="12"/>
  <p:tag name="POCKET_APPLY_TIME" val="Monday, April 26, 2021"/>
  <p:tag name="POCKET_APPLY_TYPE" val="Slid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Monday, April 26, 2021"/>
  <p:tag name="POCKET_APPLY_TYPE" val="Slid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7815"/>
  <p:tag name="RESOURCELIB_SLIDETYPE" val="12"/>
  <p:tag name="POCKET_APPLY_TIME" val="Monday, April 26, 2021"/>
  <p:tag name="POCKET_APPLY_TYPE" val="Slid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Monday, April 26, 2021"/>
  <p:tag name="POCKET_APPLY_TYPE" val="Slid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6CF817D1BF8443A925FA58DAFE0E03" ma:contentTypeVersion="8" ma:contentTypeDescription="Create a new document." ma:contentTypeScope="" ma:versionID="bd5337accebffad45f2b4b3a49fd9b23">
  <xsd:schema xmlns:xsd="http://www.w3.org/2001/XMLSchema" xmlns:xs="http://www.w3.org/2001/XMLSchema" xmlns:p="http://schemas.microsoft.com/office/2006/metadata/properties" xmlns:ns2="eebd306e-2a2f-4ca8-b802-29c7b81e93c1" targetNamespace="http://schemas.microsoft.com/office/2006/metadata/properties" ma:root="true" ma:fieldsID="a067789c4fcf74506c02d9a138478fcf" ns2:_="">
    <xsd:import namespace="eebd306e-2a2f-4ca8-b802-29c7b81e93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d306e-2a2f-4ca8-b802-29c7b81e93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4D3FE7-A0C8-4453-A806-BCAD6F53B901}">
  <ds:schemaRefs>
    <ds:schemaRef ds:uri="http://www.w3.org/XML/1998/namespace"/>
    <ds:schemaRef ds:uri="http://schemas.openxmlformats.org/package/2006/metadata/core-properties"/>
    <ds:schemaRef ds:uri="http://purl.org/dc/terms/"/>
    <ds:schemaRef ds:uri="eebd306e-2a2f-4ca8-b802-29c7b81e93c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CCB8030-6F99-446F-BD3B-E5E3F435F1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380C4-575D-45FB-8841-88BD9EC5828E}">
  <ds:schemaRefs>
    <ds:schemaRef ds:uri="eebd306e-2a2f-4ca8-b802-29c7b81e93c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14856</TotalTime>
  <Words>1589</Words>
  <Application>Microsoft Office PowerPoint</Application>
  <PresentationFormat>全屏显示(16:9)</PresentationFormat>
  <Paragraphs>479</Paragraphs>
  <Slides>50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6" baseType="lpstr">
      <vt:lpstr>等线</vt:lpstr>
      <vt:lpstr>宋体</vt:lpstr>
      <vt:lpstr>微软雅黑</vt:lpstr>
      <vt:lpstr>Arial</vt:lpstr>
      <vt:lpstr>Calibri</vt:lpstr>
      <vt:lpstr>Office Theme</vt:lpstr>
      <vt:lpstr>LIMU-BERT: Unleashing the Potential of Unlabeled Data for IMU Sensing Applications</vt:lpstr>
      <vt:lpstr>Background</vt:lpstr>
      <vt:lpstr>Background</vt:lpstr>
      <vt:lpstr>Motivation</vt:lpstr>
      <vt:lpstr>Motivation</vt:lpstr>
      <vt:lpstr>Motivation</vt:lpstr>
      <vt:lpstr>Our idea</vt:lpstr>
      <vt:lpstr>BERT - Training</vt:lpstr>
      <vt:lpstr>BERT - Training</vt:lpstr>
      <vt:lpstr>BERT - Usage</vt:lpstr>
      <vt:lpstr>Challenges</vt:lpstr>
      <vt:lpstr>Challenges</vt:lpstr>
      <vt:lpstr>Challenges</vt:lpstr>
      <vt:lpstr>Challenges</vt:lpstr>
      <vt:lpstr>Design</vt:lpstr>
      <vt:lpstr>Normalization</vt:lpstr>
      <vt:lpstr>Design</vt:lpstr>
      <vt:lpstr>Fusion</vt:lpstr>
      <vt:lpstr>Fusion</vt:lpstr>
      <vt:lpstr>Design</vt:lpstr>
      <vt:lpstr>Training method</vt:lpstr>
      <vt:lpstr>Design</vt:lpstr>
      <vt:lpstr>Lightweight Model</vt:lpstr>
      <vt:lpstr>Design - Workflow</vt:lpstr>
      <vt:lpstr>Evaluation</vt:lpstr>
      <vt:lpstr>Evaluation</vt:lpstr>
      <vt:lpstr>Evaluation - HAR</vt:lpstr>
      <vt:lpstr>Evaluation - HAR</vt:lpstr>
      <vt:lpstr>Evaluation - DPC</vt:lpstr>
      <vt:lpstr>Micro-benchmark</vt:lpstr>
      <vt:lpstr>Micro-benchmark</vt:lpstr>
      <vt:lpstr>Conclusion</vt:lpstr>
      <vt:lpstr>PowerPoint 演示文稿</vt:lpstr>
      <vt:lpstr>PowerPoint 演示文稿</vt:lpstr>
      <vt:lpstr>Overview</vt:lpstr>
      <vt:lpstr>Normalization</vt:lpstr>
      <vt:lpstr>Design - Workflow</vt:lpstr>
      <vt:lpstr>Design - Workflow</vt:lpstr>
      <vt:lpstr>Micro-benchmark</vt:lpstr>
      <vt:lpstr>Evaluation - HAR</vt:lpstr>
      <vt:lpstr>Micro-benchmark</vt:lpstr>
      <vt:lpstr>Micro-benchmark</vt:lpstr>
      <vt:lpstr>Discussion</vt:lpstr>
      <vt:lpstr>Self-supervised Learning</vt:lpstr>
      <vt:lpstr>BERT</vt:lpstr>
      <vt:lpstr>BERT - Training</vt:lpstr>
      <vt:lpstr>BERT - Usage</vt:lpstr>
      <vt:lpstr>BERT</vt:lpstr>
      <vt:lpstr>BERT</vt:lpstr>
      <vt:lpstr>BERT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Linguistic Fuzzy Neural Models</dc:title>
  <dc:creator>Philip Nord</dc:creator>
  <cp:lastModifiedBy>徐 华韬</cp:lastModifiedBy>
  <cp:revision>346</cp:revision>
  <dcterms:created xsi:type="dcterms:W3CDTF">2017-05-14T01:29:56Z</dcterms:created>
  <dcterms:modified xsi:type="dcterms:W3CDTF">2021-11-16T16:19:38Z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0x010100FC6CF817D1BF8443A925FA58DAFE0E03</vt:lpwstr>
  </property>
</Properties>
</file>